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58" r:id="rId1"/>
  </p:sldMasterIdLst>
  <p:notesMasterIdLst>
    <p:notesMasterId r:id="rId14"/>
  </p:notesMasterIdLst>
  <p:sldIdLst>
    <p:sldId id="256" r:id="rId2"/>
    <p:sldId id="260" r:id="rId3"/>
    <p:sldId id="267" r:id="rId4"/>
    <p:sldId id="257" r:id="rId5"/>
    <p:sldId id="261" r:id="rId6"/>
    <p:sldId id="268" r:id="rId7"/>
    <p:sldId id="262" r:id="rId8"/>
    <p:sldId id="270" r:id="rId9"/>
    <p:sldId id="263" r:id="rId10"/>
    <p:sldId id="265" r:id="rId11"/>
    <p:sldId id="266" r:id="rId12"/>
    <p:sldId id="258" r:id="rId1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A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59"/>
    <p:restoredTop sz="93787" autoAdjust="0"/>
  </p:normalViewPr>
  <p:slideViewPr>
    <p:cSldViewPr snapToGrid="0" snapToObjects="1">
      <p:cViewPr varScale="1">
        <p:scale>
          <a:sx n="63" d="100"/>
          <a:sy n="63" d="100"/>
        </p:scale>
        <p:origin x="1052" y="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3D24B-FFFB-D445-9911-39FF6E064BB7}" type="datetimeFigureOut">
              <a:rPr lang="de-DE" smtClean="0"/>
              <a:t>16.05.2019</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de-DE"/>
              <a:t>Mastertextformat bearbeiten
Zweite Ebene
Dritte Ebene
Vierte Ebene
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F61956-3D72-ED4F-BEC7-4EC508DD5460}" type="slidenum">
              <a:rPr lang="de-DE" smtClean="0"/>
              <a:t>‹Nr.›</a:t>
            </a:fld>
            <a:endParaRPr lang="de-DE"/>
          </a:p>
        </p:txBody>
      </p:sp>
    </p:spTree>
    <p:extLst>
      <p:ext uri="{BB962C8B-B14F-4D97-AF65-F5344CB8AC3E}">
        <p14:creationId xmlns:p14="http://schemas.microsoft.com/office/powerpoint/2010/main" val="1806534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Rahel </a:t>
            </a:r>
            <a:r>
              <a:rPr lang="de-DE" dirty="0" err="1"/>
              <a:t>to</a:t>
            </a:r>
            <a:r>
              <a:rPr lang="de-DE" dirty="0"/>
              <a:t> </a:t>
            </a:r>
            <a:r>
              <a:rPr lang="de-DE" dirty="0" err="1"/>
              <a:t>shortly</a:t>
            </a:r>
            <a:r>
              <a:rPr lang="de-DE" dirty="0"/>
              <a:t> </a:t>
            </a:r>
            <a:r>
              <a:rPr lang="de-DE" dirty="0" err="1"/>
              <a:t>introduce</a:t>
            </a:r>
            <a:r>
              <a:rPr lang="de-DE" dirty="0"/>
              <a:t> </a:t>
            </a:r>
            <a:r>
              <a:rPr lang="de-DE" dirty="0" err="1"/>
              <a:t>the</a:t>
            </a:r>
            <a:r>
              <a:rPr lang="de-DE" dirty="0"/>
              <a:t> </a:t>
            </a:r>
            <a:r>
              <a:rPr lang="de-DE" dirty="0" err="1"/>
              <a:t>project</a:t>
            </a:r>
            <a:r>
              <a:rPr lang="de-DE" dirty="0"/>
              <a:t> </a:t>
            </a:r>
            <a:r>
              <a:rPr lang="de-DE" dirty="0" err="1"/>
              <a:t>team</a:t>
            </a:r>
            <a:r>
              <a:rPr lang="de-DE" dirty="0"/>
              <a:t> </a:t>
            </a:r>
            <a:r>
              <a:rPr lang="de-DE" dirty="0" err="1"/>
              <a:t>and</a:t>
            </a:r>
            <a:r>
              <a:rPr lang="de-DE" dirty="0"/>
              <a:t> </a:t>
            </a:r>
            <a:r>
              <a:rPr lang="de-DE" dirty="0" err="1"/>
              <a:t>what</a:t>
            </a:r>
            <a:r>
              <a:rPr lang="de-DE" dirty="0"/>
              <a:t> </a:t>
            </a:r>
            <a:r>
              <a:rPr lang="de-DE" dirty="0" err="1"/>
              <a:t>each</a:t>
            </a:r>
            <a:r>
              <a:rPr lang="de-DE" dirty="0"/>
              <a:t> </a:t>
            </a:r>
            <a:r>
              <a:rPr lang="de-DE" dirty="0" err="1"/>
              <a:t>is</a:t>
            </a:r>
            <a:r>
              <a:rPr lang="de-DE" dirty="0"/>
              <a:t> </a:t>
            </a:r>
            <a:r>
              <a:rPr lang="de-DE" dirty="0" err="1"/>
              <a:t>going</a:t>
            </a:r>
            <a:r>
              <a:rPr lang="de-DE" dirty="0"/>
              <a:t> </a:t>
            </a:r>
            <a:r>
              <a:rPr lang="de-DE" dirty="0" err="1"/>
              <a:t>to</a:t>
            </a:r>
            <a:r>
              <a:rPr lang="de-DE" dirty="0"/>
              <a:t> </a:t>
            </a:r>
            <a:r>
              <a:rPr lang="de-DE" dirty="0" err="1"/>
              <a:t>present</a:t>
            </a:r>
            <a:r>
              <a:rPr lang="de-DE" dirty="0"/>
              <a:t>:</a:t>
            </a:r>
          </a:p>
          <a:p>
            <a:r>
              <a:rPr lang="de-DE" dirty="0"/>
              <a:t>David -&gt; </a:t>
            </a:r>
            <a:r>
              <a:rPr lang="de-DE" dirty="0" err="1"/>
              <a:t>coordinator</a:t>
            </a:r>
            <a:r>
              <a:rPr lang="de-DE" dirty="0"/>
              <a:t> </a:t>
            </a:r>
            <a:r>
              <a:rPr lang="de-DE" dirty="0" err="1"/>
              <a:t>and</a:t>
            </a:r>
            <a:r>
              <a:rPr lang="de-DE" dirty="0"/>
              <a:t> </a:t>
            </a:r>
            <a:r>
              <a:rPr lang="de-DE" dirty="0" err="1"/>
              <a:t>process</a:t>
            </a:r>
            <a:r>
              <a:rPr lang="de-DE" dirty="0"/>
              <a:t> </a:t>
            </a:r>
            <a:r>
              <a:rPr lang="de-DE" dirty="0" err="1"/>
              <a:t>owner</a:t>
            </a:r>
            <a:r>
              <a:rPr lang="de-DE" dirty="0"/>
              <a:t> </a:t>
            </a:r>
            <a:r>
              <a:rPr lang="de-DE" dirty="0" err="1"/>
              <a:t>is</a:t>
            </a:r>
            <a:r>
              <a:rPr lang="de-DE" dirty="0"/>
              <a:t> </a:t>
            </a:r>
            <a:r>
              <a:rPr lang="de-DE" dirty="0" err="1"/>
              <a:t>going</a:t>
            </a:r>
            <a:r>
              <a:rPr lang="de-DE" dirty="0"/>
              <a:t> </a:t>
            </a:r>
            <a:r>
              <a:rPr lang="de-DE" dirty="0" err="1"/>
              <a:t>to</a:t>
            </a:r>
            <a:r>
              <a:rPr lang="de-DE" dirty="0"/>
              <a:t> </a:t>
            </a:r>
            <a:r>
              <a:rPr lang="de-DE" dirty="0" err="1"/>
              <a:t>explain</a:t>
            </a:r>
            <a:r>
              <a:rPr lang="de-DE" dirty="0"/>
              <a:t> </a:t>
            </a:r>
            <a:r>
              <a:rPr lang="de-DE" dirty="0" err="1"/>
              <a:t>the</a:t>
            </a:r>
            <a:r>
              <a:rPr lang="de-DE" dirty="0"/>
              <a:t> </a:t>
            </a:r>
            <a:r>
              <a:rPr lang="de-DE" dirty="0" err="1"/>
              <a:t>current</a:t>
            </a:r>
            <a:r>
              <a:rPr lang="de-DE" dirty="0"/>
              <a:t> </a:t>
            </a:r>
            <a:r>
              <a:rPr lang="de-DE" dirty="0" err="1"/>
              <a:t>state</a:t>
            </a:r>
            <a:endParaRPr lang="de-DE" dirty="0"/>
          </a:p>
          <a:p>
            <a:r>
              <a:rPr lang="de-DE" dirty="0"/>
              <a:t>Anton -&gt; </a:t>
            </a:r>
            <a:r>
              <a:rPr lang="de-DE" dirty="0" err="1"/>
              <a:t>programmer</a:t>
            </a:r>
            <a:r>
              <a:rPr lang="de-DE" dirty="0"/>
              <a:t> </a:t>
            </a:r>
            <a:r>
              <a:rPr lang="de-DE" dirty="0" err="1"/>
              <a:t>is</a:t>
            </a:r>
            <a:r>
              <a:rPr lang="de-DE" dirty="0"/>
              <a:t> </a:t>
            </a:r>
            <a:r>
              <a:rPr lang="de-DE" dirty="0" err="1"/>
              <a:t>going</a:t>
            </a:r>
            <a:r>
              <a:rPr lang="de-DE" dirty="0"/>
              <a:t> </a:t>
            </a:r>
            <a:r>
              <a:rPr lang="de-DE" dirty="0" err="1"/>
              <a:t>to</a:t>
            </a:r>
            <a:r>
              <a:rPr lang="de-DE" dirty="0"/>
              <a:t> </a:t>
            </a:r>
            <a:r>
              <a:rPr lang="de-DE" dirty="0" err="1"/>
              <a:t>introduce</a:t>
            </a:r>
            <a:r>
              <a:rPr lang="de-DE" dirty="0"/>
              <a:t> </a:t>
            </a:r>
            <a:r>
              <a:rPr lang="de-DE" dirty="0" err="1"/>
              <a:t>our</a:t>
            </a:r>
            <a:r>
              <a:rPr lang="de-DE" dirty="0"/>
              <a:t> </a:t>
            </a:r>
            <a:r>
              <a:rPr lang="de-DE" dirty="0" err="1"/>
              <a:t>solution</a:t>
            </a:r>
            <a:endParaRPr lang="de-DE" dirty="0"/>
          </a:p>
          <a:p>
            <a:r>
              <a:rPr lang="de-DE" dirty="0"/>
              <a:t>Felix -&gt; </a:t>
            </a:r>
            <a:r>
              <a:rPr lang="de-DE" dirty="0" err="1"/>
              <a:t>Investigator</a:t>
            </a:r>
            <a:r>
              <a:rPr lang="de-DE" dirty="0"/>
              <a:t> </a:t>
            </a:r>
            <a:r>
              <a:rPr lang="de-DE" dirty="0" err="1"/>
              <a:t>and</a:t>
            </a:r>
            <a:r>
              <a:rPr lang="de-DE" dirty="0"/>
              <a:t> </a:t>
            </a:r>
            <a:r>
              <a:rPr lang="de-DE" dirty="0" err="1"/>
              <a:t>Buisness</a:t>
            </a:r>
            <a:r>
              <a:rPr lang="de-DE" dirty="0"/>
              <a:t> Analyst </a:t>
            </a:r>
            <a:r>
              <a:rPr lang="de-DE" dirty="0" err="1"/>
              <a:t>is</a:t>
            </a:r>
            <a:r>
              <a:rPr lang="de-DE" dirty="0"/>
              <a:t> </a:t>
            </a:r>
            <a:r>
              <a:rPr lang="de-DE" dirty="0" err="1"/>
              <a:t>going</a:t>
            </a:r>
            <a:r>
              <a:rPr lang="de-DE" dirty="0"/>
              <a:t> </a:t>
            </a:r>
            <a:r>
              <a:rPr lang="de-DE" dirty="0" err="1"/>
              <a:t>to</a:t>
            </a:r>
            <a:r>
              <a:rPr lang="de-DE" dirty="0"/>
              <a:t> </a:t>
            </a:r>
            <a:r>
              <a:rPr lang="de-DE" dirty="0" err="1"/>
              <a:t>describe</a:t>
            </a:r>
            <a:r>
              <a:rPr lang="de-DE" dirty="0"/>
              <a:t> </a:t>
            </a:r>
            <a:r>
              <a:rPr lang="de-DE" dirty="0" err="1"/>
              <a:t>our</a:t>
            </a:r>
            <a:r>
              <a:rPr lang="de-DE" dirty="0"/>
              <a:t> </a:t>
            </a:r>
            <a:r>
              <a:rPr lang="de-DE" dirty="0" err="1"/>
              <a:t>business</a:t>
            </a:r>
            <a:endParaRPr lang="de-DE" dirty="0"/>
          </a:p>
        </p:txBody>
      </p:sp>
      <p:sp>
        <p:nvSpPr>
          <p:cNvPr id="4" name="Foliennummernplatzhalter 3"/>
          <p:cNvSpPr>
            <a:spLocks noGrp="1"/>
          </p:cNvSpPr>
          <p:nvPr>
            <p:ph type="sldNum" sz="quarter" idx="5"/>
          </p:nvPr>
        </p:nvSpPr>
        <p:spPr/>
        <p:txBody>
          <a:bodyPr/>
          <a:lstStyle/>
          <a:p>
            <a:fld id="{A9F61956-3D72-ED4F-BEC7-4EC508DD5460}" type="slidenum">
              <a:rPr lang="de-DE" smtClean="0"/>
              <a:t>2</a:t>
            </a:fld>
            <a:endParaRPr lang="de-DE"/>
          </a:p>
        </p:txBody>
      </p:sp>
    </p:spTree>
    <p:extLst>
      <p:ext uri="{BB962C8B-B14F-4D97-AF65-F5344CB8AC3E}">
        <p14:creationId xmlns:p14="http://schemas.microsoft.com/office/powerpoint/2010/main" val="3158204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The </a:t>
            </a:r>
            <a:r>
              <a:rPr lang="de-DE" dirty="0" err="1"/>
              <a:t>bananatree</a:t>
            </a:r>
            <a:r>
              <a:rPr lang="de-DE" dirty="0"/>
              <a:t> </a:t>
            </a:r>
            <a:r>
              <a:rPr lang="de-DE" dirty="0" err="1"/>
              <a:t>are</a:t>
            </a:r>
            <a:r>
              <a:rPr lang="de-DE" dirty="0"/>
              <a:t> </a:t>
            </a:r>
            <a:r>
              <a:rPr lang="de-DE" dirty="0" err="1"/>
              <a:t>the</a:t>
            </a:r>
            <a:r>
              <a:rPr lang="de-DE" dirty="0"/>
              <a:t> </a:t>
            </a:r>
            <a:r>
              <a:rPr lang="de-DE" dirty="0" err="1"/>
              <a:t>data</a:t>
            </a:r>
            <a:r>
              <a:rPr lang="de-DE" dirty="0"/>
              <a:t> </a:t>
            </a:r>
            <a:r>
              <a:rPr lang="de-DE" dirty="0" err="1"/>
              <a:t>from</a:t>
            </a:r>
            <a:r>
              <a:rPr lang="de-DE" dirty="0"/>
              <a:t> </a:t>
            </a:r>
            <a:r>
              <a:rPr lang="de-DE" dirty="0" err="1"/>
              <a:t>the</a:t>
            </a:r>
            <a:r>
              <a:rPr lang="de-DE" dirty="0"/>
              <a:t> end-client. The </a:t>
            </a:r>
            <a:r>
              <a:rPr lang="de-DE" dirty="0" err="1"/>
              <a:t>auditor</a:t>
            </a:r>
            <a:r>
              <a:rPr lang="de-DE" dirty="0"/>
              <a:t> just </a:t>
            </a:r>
            <a:r>
              <a:rPr lang="de-DE" dirty="0" err="1"/>
              <a:t>needs</a:t>
            </a:r>
            <a:r>
              <a:rPr lang="de-DE" dirty="0"/>
              <a:t> </a:t>
            </a:r>
            <a:r>
              <a:rPr lang="de-DE" dirty="0" err="1"/>
              <a:t>specific</a:t>
            </a:r>
            <a:r>
              <a:rPr lang="de-DE" dirty="0"/>
              <a:t> </a:t>
            </a:r>
            <a:r>
              <a:rPr lang="de-DE" dirty="0" err="1"/>
              <a:t>information</a:t>
            </a:r>
            <a:r>
              <a:rPr lang="de-DE" dirty="0"/>
              <a:t>, </a:t>
            </a:r>
            <a:r>
              <a:rPr lang="de-DE" dirty="0" err="1"/>
              <a:t>represented</a:t>
            </a:r>
            <a:r>
              <a:rPr lang="de-DE" dirty="0"/>
              <a:t> </a:t>
            </a:r>
            <a:r>
              <a:rPr lang="de-DE" dirty="0" err="1"/>
              <a:t>by</a:t>
            </a:r>
            <a:r>
              <a:rPr lang="de-DE" dirty="0"/>
              <a:t> </a:t>
            </a:r>
            <a:r>
              <a:rPr lang="de-DE" dirty="0" err="1"/>
              <a:t>single</a:t>
            </a:r>
            <a:r>
              <a:rPr lang="de-DE" dirty="0"/>
              <a:t> </a:t>
            </a:r>
            <a:r>
              <a:rPr lang="de-DE" dirty="0" err="1"/>
              <a:t>bananas</a:t>
            </a:r>
            <a:r>
              <a:rPr lang="de-DE" dirty="0"/>
              <a:t>. </a:t>
            </a:r>
            <a:r>
              <a:rPr lang="de-DE" dirty="0" err="1"/>
              <a:t>And</a:t>
            </a:r>
            <a:r>
              <a:rPr lang="de-DE" dirty="0"/>
              <a:t> in </a:t>
            </a:r>
            <a:r>
              <a:rPr lang="de-DE" dirty="0" err="1"/>
              <a:t>the</a:t>
            </a:r>
            <a:r>
              <a:rPr lang="de-DE" dirty="0"/>
              <a:t> end, </a:t>
            </a:r>
            <a:r>
              <a:rPr lang="de-DE" dirty="0" err="1"/>
              <a:t>they</a:t>
            </a:r>
            <a:r>
              <a:rPr lang="de-DE" dirty="0"/>
              <a:t> </a:t>
            </a:r>
            <a:r>
              <a:rPr lang="de-DE" dirty="0" err="1"/>
              <a:t>are</a:t>
            </a:r>
            <a:r>
              <a:rPr lang="de-DE" dirty="0"/>
              <a:t> </a:t>
            </a:r>
            <a:r>
              <a:rPr lang="de-DE" dirty="0" err="1"/>
              <a:t>used</a:t>
            </a:r>
            <a:r>
              <a:rPr lang="de-DE" dirty="0"/>
              <a:t> </a:t>
            </a:r>
            <a:r>
              <a:rPr lang="de-DE" dirty="0" err="1"/>
              <a:t>for</a:t>
            </a:r>
            <a:r>
              <a:rPr lang="de-DE" dirty="0"/>
              <a:t> different </a:t>
            </a:r>
            <a:r>
              <a:rPr lang="de-DE" dirty="0" err="1"/>
              <a:t>analytics</a:t>
            </a:r>
            <a:r>
              <a:rPr lang="de-DE" dirty="0"/>
              <a:t>…</a:t>
            </a:r>
          </a:p>
        </p:txBody>
      </p:sp>
      <p:sp>
        <p:nvSpPr>
          <p:cNvPr id="4" name="Foliennummernplatzhalter 3"/>
          <p:cNvSpPr>
            <a:spLocks noGrp="1"/>
          </p:cNvSpPr>
          <p:nvPr>
            <p:ph type="sldNum" sz="quarter" idx="5"/>
          </p:nvPr>
        </p:nvSpPr>
        <p:spPr/>
        <p:txBody>
          <a:bodyPr/>
          <a:lstStyle/>
          <a:p>
            <a:fld id="{A9F61956-3D72-ED4F-BEC7-4EC508DD5460}" type="slidenum">
              <a:rPr lang="de-DE" smtClean="0"/>
              <a:t>4</a:t>
            </a:fld>
            <a:endParaRPr lang="de-DE"/>
          </a:p>
        </p:txBody>
      </p:sp>
    </p:spTree>
    <p:extLst>
      <p:ext uri="{BB962C8B-B14F-4D97-AF65-F5344CB8AC3E}">
        <p14:creationId xmlns:p14="http://schemas.microsoft.com/office/powerpoint/2010/main" val="507924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A9F61956-3D72-ED4F-BEC7-4EC508DD5460}" type="slidenum">
              <a:rPr lang="de-DE" smtClean="0"/>
              <a:t>5</a:t>
            </a:fld>
            <a:endParaRPr lang="de-DE"/>
          </a:p>
        </p:txBody>
      </p:sp>
    </p:spTree>
    <p:extLst>
      <p:ext uri="{BB962C8B-B14F-4D97-AF65-F5344CB8AC3E}">
        <p14:creationId xmlns:p14="http://schemas.microsoft.com/office/powerpoint/2010/main" val="1225322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A9F61956-3D72-ED4F-BEC7-4EC508DD5460}" type="slidenum">
              <a:rPr lang="de-DE" smtClean="0"/>
              <a:t>8</a:t>
            </a:fld>
            <a:endParaRPr lang="de-DE"/>
          </a:p>
        </p:txBody>
      </p:sp>
    </p:spTree>
    <p:extLst>
      <p:ext uri="{BB962C8B-B14F-4D97-AF65-F5344CB8AC3E}">
        <p14:creationId xmlns:p14="http://schemas.microsoft.com/office/powerpoint/2010/main" val="3975015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Felix </a:t>
            </a:r>
            <a:r>
              <a:rPr lang="de-DE" dirty="0" err="1"/>
              <a:t>to</a:t>
            </a:r>
            <a:r>
              <a:rPr lang="de-DE" dirty="0"/>
              <a:t> </a:t>
            </a:r>
            <a:r>
              <a:rPr lang="de-DE" dirty="0" err="1"/>
              <a:t>show</a:t>
            </a:r>
            <a:r>
              <a:rPr lang="de-DE" dirty="0"/>
              <a:t> </a:t>
            </a:r>
            <a:r>
              <a:rPr lang="de-DE" dirty="0" err="1"/>
              <a:t>the</a:t>
            </a:r>
            <a:r>
              <a:rPr lang="de-DE" dirty="0"/>
              <a:t> </a:t>
            </a:r>
            <a:r>
              <a:rPr lang="de-DE" dirty="0" err="1"/>
              <a:t>business</a:t>
            </a:r>
            <a:r>
              <a:rPr lang="de-DE" dirty="0"/>
              <a:t> </a:t>
            </a:r>
            <a:r>
              <a:rPr lang="de-DE" dirty="0" err="1"/>
              <a:t>opportunities</a:t>
            </a:r>
            <a:r>
              <a:rPr lang="de-DE" dirty="0"/>
              <a:t> </a:t>
            </a:r>
            <a:r>
              <a:rPr lang="de-DE" dirty="0" err="1"/>
              <a:t>of</a:t>
            </a:r>
            <a:r>
              <a:rPr lang="de-DE" dirty="0"/>
              <a:t> </a:t>
            </a:r>
            <a:r>
              <a:rPr lang="de-DE" dirty="0" err="1"/>
              <a:t>banana</a:t>
            </a:r>
            <a:r>
              <a:rPr lang="de-DE" dirty="0"/>
              <a:t> </a:t>
            </a:r>
            <a:r>
              <a:rPr lang="de-DE" dirty="0" err="1"/>
              <a:t>analytics</a:t>
            </a:r>
            <a:endParaRPr lang="de-DE" dirty="0"/>
          </a:p>
        </p:txBody>
      </p:sp>
      <p:sp>
        <p:nvSpPr>
          <p:cNvPr id="4" name="Foliennummernplatzhalter 3"/>
          <p:cNvSpPr>
            <a:spLocks noGrp="1"/>
          </p:cNvSpPr>
          <p:nvPr>
            <p:ph type="sldNum" sz="quarter" idx="5"/>
          </p:nvPr>
        </p:nvSpPr>
        <p:spPr/>
        <p:txBody>
          <a:bodyPr/>
          <a:lstStyle/>
          <a:p>
            <a:fld id="{A9F61956-3D72-ED4F-BEC7-4EC508DD5460}" type="slidenum">
              <a:rPr lang="de-DE" smtClean="0"/>
              <a:t>9</a:t>
            </a:fld>
            <a:endParaRPr lang="de-DE"/>
          </a:p>
        </p:txBody>
      </p:sp>
    </p:spTree>
    <p:extLst>
      <p:ext uri="{BB962C8B-B14F-4D97-AF65-F5344CB8AC3E}">
        <p14:creationId xmlns:p14="http://schemas.microsoft.com/office/powerpoint/2010/main" val="1736894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de-DE"/>
              <a:t>Mastertitelformat bearbeiten</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196206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de-DE"/>
              <a:t>Mastertitelformat bearbeiten</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p:txBody>
          <a:bodyPr/>
          <a:lstStyle/>
          <a:p>
            <a:fld id="{6570EB27-023D-8F4E-B696-8C378DF60B96}" type="datetimeFigureOut">
              <a:rPr lang="de-DE" smtClean="0"/>
              <a:t>16.05.2019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736388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de-DE"/>
              <a:t>Mastertitelformat bearbeiten</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8029994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
Zweite Ebene
Dritte Ebene
Vierte Ebene
Fünfte Ebene</a:t>
            </a:r>
            <a:endParaRPr lang="en-US" dirty="0"/>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5173876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de-DE"/>
              <a:t>Mastertitelformat bearbeiten</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4065683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Namenskarte für Zitat">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de-DE"/>
              <a:t>Mastertextformat bearbeiten
Zweite Ebene
Dritte Ebene
Vierte Ebene
Fünfte Ebene</a:t>
            </a:r>
            <a:endParaRPr lang="en-US" dirty="0"/>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7421335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hr oder Falsch">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de-DE"/>
              <a:t>Mastertitelformat bearbeiten</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de-DE"/>
              <a:t>Mastertextformat bearbeiten
Zweite Ebene
Dritte Ebene
Vierte Ebene
Fünfte Ebene</a:t>
            </a:r>
            <a:endParaRPr lang="en-US" dirty="0"/>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779612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nchor="t"/>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8108220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72488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nchor="ct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46483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de-DE"/>
              <a:t>Mastertitelformat bearbeiten</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10"/>
          </p:nvPr>
        </p:nvSpPr>
        <p:spPr/>
        <p:txBody>
          <a:bodyPr/>
          <a:lstStyle/>
          <a:p>
            <a:fld id="{6570EB27-023D-8F4E-B696-8C378DF60B96}" type="datetimeFigureOut">
              <a:rPr lang="de-DE" smtClean="0"/>
              <a:t>16.05.2019</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933583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p:txBody>
          <a:bodyPr/>
          <a:lstStyle/>
          <a:p>
            <a:fld id="{6570EB27-023D-8F4E-B696-8C378DF60B96}" type="datetimeFigureOut">
              <a:rPr lang="de-DE" smtClean="0"/>
              <a:t>16.05.2019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452898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a:t>Mastertitelformat bearbeiten</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
Zweite Ebene
Dritte Ebene
Vierte Ebene
Fünfte Ebene</a:t>
            </a:r>
            <a:endParaRPr lang="en-US" dirty="0"/>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
Zweite Ebene
Dritte Ebene
Vierte Ebene
Fünfte Ebene</a:t>
            </a:r>
            <a:endParaRPr lang="en-US" dirty="0"/>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
Zweite Ebene
Dritte Ebene
Vierte Ebene
Fünfte Ebene</a:t>
            </a:r>
            <a:endParaRPr lang="en-US" dirty="0"/>
          </a:p>
        </p:txBody>
      </p:sp>
      <p:sp>
        <p:nvSpPr>
          <p:cNvPr id="7" name="Date Placeholder 6"/>
          <p:cNvSpPr>
            <a:spLocks noGrp="1"/>
          </p:cNvSpPr>
          <p:nvPr>
            <p:ph type="dt" sz="half" idx="10"/>
          </p:nvPr>
        </p:nvSpPr>
        <p:spPr/>
        <p:txBody>
          <a:bodyPr/>
          <a:lstStyle/>
          <a:p>
            <a:fld id="{6570EB27-023D-8F4E-B696-8C378DF60B96}" type="datetimeFigureOut">
              <a:rPr lang="de-DE" smtClean="0"/>
              <a:t>16.05.2019</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227706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6570EB27-023D-8F4E-B696-8C378DF60B96}" type="datetimeFigureOut">
              <a:rPr lang="de-DE" smtClean="0"/>
              <a:t>16.05.2019</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329895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70EB27-023D-8F4E-B696-8C378DF60B96}" type="datetimeFigureOut">
              <a:rPr lang="de-DE" smtClean="0"/>
              <a:t>16.05.2019</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244396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de-DE"/>
              <a:t>Mastertitelformat bearbeiten</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a:t>Mastertextformat bearbeiten
Zweite Ebene
Dritte Ebene
Vierte Ebene
Fünfte Ebene</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p:txBody>
          <a:bodyPr/>
          <a:lstStyle/>
          <a:p>
            <a:fld id="{6570EB27-023D-8F4E-B696-8C378DF60B96}" type="datetimeFigureOut">
              <a:rPr lang="de-DE" smtClean="0"/>
              <a:t>16.05.2019</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890170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de-DE"/>
              <a:t>Mastertitelformat bearbeiten</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
Zweite Ebene
Dritte Ebene
Vierte Ebene
Fünfte Ebene</a:t>
            </a:r>
            <a:endParaRPr lang="en-US" dirty="0"/>
          </a:p>
        </p:txBody>
      </p:sp>
      <p:sp>
        <p:nvSpPr>
          <p:cNvPr id="5" name="Date Placeholder 4"/>
          <p:cNvSpPr>
            <a:spLocks noGrp="1"/>
          </p:cNvSpPr>
          <p:nvPr>
            <p:ph type="dt" sz="half" idx="10"/>
          </p:nvPr>
        </p:nvSpPr>
        <p:spPr>
          <a:xfrm>
            <a:off x="6399212" y="5883275"/>
            <a:ext cx="914400" cy="365125"/>
          </a:xfrm>
        </p:spPr>
        <p:txBody>
          <a:bodyPr/>
          <a:lstStyle/>
          <a:p>
            <a:fld id="{6570EB27-023D-8F4E-B696-8C378DF60B96}" type="datetimeFigureOut">
              <a:rPr lang="de-DE" smtClean="0"/>
              <a:t>16.05.2019</a:t>
            </a:fld>
            <a:endParaRPr lang="de-DE"/>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60937796-99B5-034F-9D6E-88F4B0636A2B}" type="slidenum">
              <a:rPr lang="de-DE" smtClean="0"/>
              <a:t>‹Nr.›</a:t>
            </a:fld>
            <a:endParaRPr lang="de-DE"/>
          </a:p>
        </p:txBody>
      </p:sp>
    </p:spTree>
    <p:extLst>
      <p:ext uri="{BB962C8B-B14F-4D97-AF65-F5344CB8AC3E}">
        <p14:creationId xmlns:p14="http://schemas.microsoft.com/office/powerpoint/2010/main" val="1843501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de-DE"/>
              <a:t>Mastertextformat bearbeiten
Zweite Ebene
Dritte Ebene
Vierte Ebene
Fünfte Ebene</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570EB27-023D-8F4E-B696-8C378DF60B96}" type="datetimeFigureOut">
              <a:rPr lang="de-DE" smtClean="0"/>
              <a:t>16.05.2019</a:t>
            </a:fld>
            <a:endParaRPr lang="de-DE"/>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de-DE"/>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0937796-99B5-034F-9D6E-88F4B0636A2B}" type="slidenum">
              <a:rPr lang="de-DE" smtClean="0"/>
              <a:t>‹Nr.›</a:t>
            </a:fld>
            <a:endParaRPr lang="de-DE"/>
          </a:p>
        </p:txBody>
      </p:sp>
    </p:spTree>
    <p:extLst>
      <p:ext uri="{BB962C8B-B14F-4D97-AF65-F5344CB8AC3E}">
        <p14:creationId xmlns:p14="http://schemas.microsoft.com/office/powerpoint/2010/main" val="1549673009"/>
      </p:ext>
    </p:extLst>
  </p:cSld>
  <p:clrMap bg1="dk1" tx1="lt1" bg2="dk2" tx2="lt2" accent1="accent1" accent2="accent2" accent3="accent3" accent4="accent4" accent5="accent5" accent6="accent6" hlink="hlink" folHlink="folHlink"/>
  <p:sldLayoutIdLst>
    <p:sldLayoutId id="2147484059" r:id="rId1"/>
    <p:sldLayoutId id="2147484060" r:id="rId2"/>
    <p:sldLayoutId id="2147484061" r:id="rId3"/>
    <p:sldLayoutId id="2147484062" r:id="rId4"/>
    <p:sldLayoutId id="2147484063" r:id="rId5"/>
    <p:sldLayoutId id="2147484064" r:id="rId6"/>
    <p:sldLayoutId id="2147484065" r:id="rId7"/>
    <p:sldLayoutId id="2147484066" r:id="rId8"/>
    <p:sldLayoutId id="2147484067" r:id="rId9"/>
    <p:sldLayoutId id="2147484068" r:id="rId10"/>
    <p:sldLayoutId id="2147484069" r:id="rId11"/>
    <p:sldLayoutId id="2147484070" r:id="rId12"/>
    <p:sldLayoutId id="2147484071" r:id="rId13"/>
    <p:sldLayoutId id="2147484072" r:id="rId14"/>
    <p:sldLayoutId id="2147484073" r:id="rId15"/>
    <p:sldLayoutId id="2147484074" r:id="rId16"/>
    <p:sldLayoutId id="2147484075"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file:////var/folders/jk/1zx2h99s4wjgv7l8n9fzhrgh0000gn/T/com.microsoft.Word/WebArchiveCopyPasteTempFiles/philipp.jpg"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g"/><Relationship Id="rId7"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id="{FF9DCBD1-D6F2-7444-B8F1-B1B83EC607CA}"/>
              </a:ext>
            </a:extLst>
          </p:cNvPr>
          <p:cNvSpPr>
            <a:spLocks noGrp="1"/>
          </p:cNvSpPr>
          <p:nvPr>
            <p:ph type="subTitle" idx="1"/>
          </p:nvPr>
        </p:nvSpPr>
        <p:spPr/>
        <p:txBody>
          <a:bodyPr/>
          <a:lstStyle/>
          <a:p>
            <a:r>
              <a:rPr lang="de-DE" sz="6000" b="1" dirty="0" err="1">
                <a:solidFill>
                  <a:srgbClr val="FFCA08"/>
                </a:solidFill>
              </a:rPr>
              <a:t>BananaAnalytics</a:t>
            </a:r>
            <a:endParaRPr lang="de-DE" sz="5600" b="1" dirty="0">
              <a:solidFill>
                <a:srgbClr val="FFCA08"/>
              </a:solidFill>
            </a:endParaRPr>
          </a:p>
          <a:p>
            <a:r>
              <a:rPr lang="de-DE" dirty="0" err="1">
                <a:solidFill>
                  <a:schemeClr val="accent1"/>
                </a:solidFill>
              </a:rPr>
              <a:t>presented</a:t>
            </a:r>
            <a:r>
              <a:rPr lang="de-DE" dirty="0">
                <a:solidFill>
                  <a:schemeClr val="accent1"/>
                </a:solidFill>
              </a:rPr>
              <a:t> </a:t>
            </a:r>
            <a:r>
              <a:rPr lang="de-DE" dirty="0" err="1">
                <a:solidFill>
                  <a:schemeClr val="accent1"/>
                </a:solidFill>
              </a:rPr>
              <a:t>by</a:t>
            </a:r>
            <a:r>
              <a:rPr lang="de-DE" dirty="0">
                <a:solidFill>
                  <a:schemeClr val="accent1"/>
                </a:solidFill>
              </a:rPr>
              <a:t> </a:t>
            </a:r>
            <a:r>
              <a:rPr lang="de-DE" dirty="0" err="1">
                <a:solidFill>
                  <a:schemeClr val="accent1"/>
                </a:solidFill>
              </a:rPr>
              <a:t>anton</a:t>
            </a:r>
            <a:r>
              <a:rPr lang="de-DE" dirty="0">
                <a:solidFill>
                  <a:schemeClr val="accent1"/>
                </a:solidFill>
              </a:rPr>
              <a:t>, </a:t>
            </a:r>
            <a:r>
              <a:rPr lang="de-DE" dirty="0" err="1">
                <a:solidFill>
                  <a:schemeClr val="accent1"/>
                </a:solidFill>
              </a:rPr>
              <a:t>david</a:t>
            </a:r>
            <a:r>
              <a:rPr lang="de-DE" dirty="0">
                <a:solidFill>
                  <a:schemeClr val="accent1"/>
                </a:solidFill>
              </a:rPr>
              <a:t>, </a:t>
            </a:r>
            <a:r>
              <a:rPr lang="de-DE" dirty="0" err="1">
                <a:solidFill>
                  <a:schemeClr val="accent1"/>
                </a:solidFill>
              </a:rPr>
              <a:t>felix</a:t>
            </a:r>
            <a:r>
              <a:rPr lang="de-DE" dirty="0">
                <a:solidFill>
                  <a:schemeClr val="accent1"/>
                </a:solidFill>
              </a:rPr>
              <a:t> </a:t>
            </a:r>
            <a:r>
              <a:rPr lang="de-DE" dirty="0" err="1">
                <a:solidFill>
                  <a:schemeClr val="accent1"/>
                </a:solidFill>
              </a:rPr>
              <a:t>and</a:t>
            </a:r>
            <a:r>
              <a:rPr lang="de-DE" dirty="0">
                <a:solidFill>
                  <a:schemeClr val="accent1"/>
                </a:solidFill>
              </a:rPr>
              <a:t> </a:t>
            </a:r>
            <a:r>
              <a:rPr lang="de-DE" dirty="0" err="1">
                <a:solidFill>
                  <a:schemeClr val="accent1"/>
                </a:solidFill>
              </a:rPr>
              <a:t>rahel</a:t>
            </a:r>
            <a:endParaRPr lang="de-DE" dirty="0">
              <a:solidFill>
                <a:schemeClr val="accent1"/>
              </a:solidFill>
            </a:endParaRPr>
          </a:p>
        </p:txBody>
      </p:sp>
      <p:pic>
        <p:nvPicPr>
          <p:cNvPr id="4" name="Grafik 3">
            <a:extLst>
              <a:ext uri="{FF2B5EF4-FFF2-40B4-BE49-F238E27FC236}">
                <a16:creationId xmlns:a16="http://schemas.microsoft.com/office/drawing/2014/main" id="{162DB4C0-E99A-9E44-98B3-E8E83C26CBD8}"/>
              </a:ext>
            </a:extLst>
          </p:cNvPr>
          <p:cNvPicPr>
            <a:picLocks noChangeAspect="1"/>
          </p:cNvPicPr>
          <p:nvPr/>
        </p:nvPicPr>
        <p:blipFill>
          <a:blip r:embed="rId2"/>
          <a:stretch>
            <a:fillRect/>
          </a:stretch>
        </p:blipFill>
        <p:spPr>
          <a:xfrm>
            <a:off x="2729807" y="241751"/>
            <a:ext cx="6784001" cy="3816000"/>
          </a:xfrm>
          <a:prstGeom prst="rect">
            <a:avLst/>
          </a:prstGeom>
        </p:spPr>
      </p:pic>
    </p:spTree>
    <p:extLst>
      <p:ext uri="{BB962C8B-B14F-4D97-AF65-F5344CB8AC3E}">
        <p14:creationId xmlns:p14="http://schemas.microsoft.com/office/powerpoint/2010/main" val="3719479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2B0030-D79A-CF41-A999-769857AFEB2F}"/>
              </a:ext>
            </a:extLst>
          </p:cNvPr>
          <p:cNvSpPr>
            <a:spLocks noGrp="1"/>
          </p:cNvSpPr>
          <p:nvPr>
            <p:ph type="title"/>
          </p:nvPr>
        </p:nvSpPr>
        <p:spPr>
          <a:xfrm>
            <a:off x="257493" y="304801"/>
            <a:ext cx="9905998" cy="772160"/>
          </a:xfrm>
        </p:spPr>
        <p:txBody>
          <a:bodyPr/>
          <a:lstStyle/>
          <a:p>
            <a:r>
              <a:rPr lang="de-DE" dirty="0">
                <a:solidFill>
                  <a:schemeClr val="accent1"/>
                </a:solidFill>
              </a:rPr>
              <a:t>Who </a:t>
            </a:r>
            <a:r>
              <a:rPr lang="de-DE" dirty="0" err="1">
                <a:solidFill>
                  <a:schemeClr val="accent1"/>
                </a:solidFill>
              </a:rPr>
              <a:t>is</a:t>
            </a:r>
            <a:r>
              <a:rPr lang="de-DE" dirty="0">
                <a:solidFill>
                  <a:schemeClr val="accent1"/>
                </a:solidFill>
              </a:rPr>
              <a:t> </a:t>
            </a:r>
            <a:r>
              <a:rPr lang="de-DE" dirty="0" err="1">
                <a:solidFill>
                  <a:schemeClr val="accent1"/>
                </a:solidFill>
              </a:rPr>
              <a:t>involved</a:t>
            </a:r>
            <a:r>
              <a:rPr lang="de-DE" dirty="0">
                <a:solidFill>
                  <a:schemeClr val="accent1"/>
                </a:solidFill>
              </a:rPr>
              <a:t> in </a:t>
            </a:r>
            <a:r>
              <a:rPr lang="de-DE" dirty="0" err="1">
                <a:solidFill>
                  <a:schemeClr val="accent1"/>
                </a:solidFill>
              </a:rPr>
              <a:t>the</a:t>
            </a:r>
            <a:r>
              <a:rPr lang="de-DE" dirty="0">
                <a:solidFill>
                  <a:schemeClr val="accent1"/>
                </a:solidFill>
              </a:rPr>
              <a:t> </a:t>
            </a:r>
            <a:r>
              <a:rPr lang="de-DE" dirty="0" err="1">
                <a:solidFill>
                  <a:schemeClr val="accent1"/>
                </a:solidFill>
              </a:rPr>
              <a:t>autit</a:t>
            </a:r>
            <a:r>
              <a:rPr lang="de-DE" dirty="0">
                <a:solidFill>
                  <a:schemeClr val="accent1"/>
                </a:solidFill>
              </a:rPr>
              <a:t> </a:t>
            </a:r>
            <a:r>
              <a:rPr lang="de-DE" dirty="0" err="1">
                <a:solidFill>
                  <a:schemeClr val="accent1"/>
                </a:solidFill>
              </a:rPr>
              <a:t>process</a:t>
            </a:r>
            <a:r>
              <a:rPr lang="de-DE" dirty="0">
                <a:solidFill>
                  <a:schemeClr val="accent1"/>
                </a:solidFill>
              </a:rPr>
              <a:t>?</a:t>
            </a:r>
          </a:p>
        </p:txBody>
      </p:sp>
      <p:sp>
        <p:nvSpPr>
          <p:cNvPr id="3" name="Inhaltsplatzhalter 2">
            <a:extLst>
              <a:ext uri="{FF2B5EF4-FFF2-40B4-BE49-F238E27FC236}">
                <a16:creationId xmlns:a16="http://schemas.microsoft.com/office/drawing/2014/main" id="{8CB10B93-6DB6-824C-B0C0-3480FB6BE8A7}"/>
              </a:ext>
            </a:extLst>
          </p:cNvPr>
          <p:cNvSpPr>
            <a:spLocks noGrp="1"/>
          </p:cNvSpPr>
          <p:nvPr>
            <p:ph idx="1"/>
          </p:nvPr>
        </p:nvSpPr>
        <p:spPr>
          <a:xfrm>
            <a:off x="257493" y="1249680"/>
            <a:ext cx="11653520" cy="5425440"/>
          </a:xfrm>
        </p:spPr>
        <p:txBody>
          <a:bodyPr>
            <a:normAutofit fontScale="85000" lnSpcReduction="20000"/>
          </a:bodyPr>
          <a:lstStyle/>
          <a:p>
            <a:pPr marL="0" indent="0">
              <a:buNone/>
            </a:pPr>
            <a:r>
              <a:rPr lang="en-US" sz="2200" dirty="0"/>
              <a:t>To get a better understanding about the different stakeholders, which will be involved in our business idea, we would like to describe this stakeholder firstly. </a:t>
            </a:r>
          </a:p>
          <a:p>
            <a:endParaRPr lang="en-US" sz="2200" dirty="0"/>
          </a:p>
          <a:p>
            <a:r>
              <a:rPr lang="en-US" sz="2200" b="1" dirty="0"/>
              <a:t>Audit team</a:t>
            </a:r>
          </a:p>
          <a:p>
            <a:pPr marL="0" indent="0">
              <a:buNone/>
            </a:pPr>
            <a:r>
              <a:rPr lang="en-US" sz="2200" dirty="0"/>
              <a:t>Auditors perform (internal) financial and risk management audits and independent statutory (external) financial audits of commercial and public sector organizations. Auditors assess local and central government departments with the aim of improving efficiency and effectiveness.</a:t>
            </a:r>
          </a:p>
          <a:p>
            <a:endParaRPr lang="en-US" sz="2200" b="1" dirty="0"/>
          </a:p>
          <a:p>
            <a:r>
              <a:rPr lang="en-US" sz="2200" b="1" dirty="0"/>
              <a:t>Client (company to be audited)</a:t>
            </a:r>
          </a:p>
          <a:p>
            <a:pPr marL="0" indent="0">
              <a:buNone/>
            </a:pPr>
            <a:r>
              <a:rPr lang="en-US" sz="2200" dirty="0"/>
              <a:t>The process audit is part of a company's QM system and should lead to capable and controlled processes that are robust against disturbance variables. The subject of the audit is the product development process/series production or a service development process/service provision. </a:t>
            </a:r>
          </a:p>
          <a:p>
            <a:endParaRPr lang="en-US" sz="2200" b="1" dirty="0"/>
          </a:p>
          <a:p>
            <a:r>
              <a:rPr lang="en-US" sz="2200" b="1" dirty="0"/>
              <a:t>Banana Analytics (Service provider with the analytics tool)</a:t>
            </a:r>
          </a:p>
          <a:p>
            <a:pPr marL="0" indent="0">
              <a:buNone/>
            </a:pPr>
            <a:r>
              <a:rPr lang="en-US" sz="2200" dirty="0"/>
              <a:t>Banana Analytics offers the right solution for this requirement with new technology for the audit process. Banana Analytics has bundled the data preparation requirements and implemented a tool to prepare the data more efficiently for the audits.</a:t>
            </a:r>
            <a:endParaRPr lang="de-DE" dirty="0"/>
          </a:p>
        </p:txBody>
      </p:sp>
    </p:spTree>
    <p:extLst>
      <p:ext uri="{BB962C8B-B14F-4D97-AF65-F5344CB8AC3E}">
        <p14:creationId xmlns:p14="http://schemas.microsoft.com/office/powerpoint/2010/main" val="35932613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3181ED-4C3C-0848-87D0-6F8351DE30C8}"/>
              </a:ext>
            </a:extLst>
          </p:cNvPr>
          <p:cNvSpPr>
            <a:spLocks noGrp="1"/>
          </p:cNvSpPr>
          <p:nvPr>
            <p:ph type="title"/>
          </p:nvPr>
        </p:nvSpPr>
        <p:spPr/>
        <p:txBody>
          <a:bodyPr/>
          <a:lstStyle/>
          <a:p>
            <a:r>
              <a:rPr lang="de-DE" dirty="0">
                <a:solidFill>
                  <a:schemeClr val="accent1"/>
                </a:solidFill>
              </a:rPr>
              <a:t>Live </a:t>
            </a:r>
            <a:r>
              <a:rPr lang="de-DE" dirty="0" err="1">
                <a:solidFill>
                  <a:schemeClr val="accent1"/>
                </a:solidFill>
              </a:rPr>
              <a:t>demo</a:t>
            </a:r>
            <a:endParaRPr lang="de-DE" dirty="0">
              <a:solidFill>
                <a:schemeClr val="accent1"/>
              </a:solidFill>
            </a:endParaRPr>
          </a:p>
        </p:txBody>
      </p:sp>
      <p:sp>
        <p:nvSpPr>
          <p:cNvPr id="3" name="Inhaltsplatzhalter 2">
            <a:extLst>
              <a:ext uri="{FF2B5EF4-FFF2-40B4-BE49-F238E27FC236}">
                <a16:creationId xmlns:a16="http://schemas.microsoft.com/office/drawing/2014/main" id="{9D226D79-B344-B74F-BA12-CA359C551904}"/>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4143436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8030C914-F905-1F41-BE10-48C734E29EC1}"/>
              </a:ext>
            </a:extLst>
          </p:cNvPr>
          <p:cNvPicPr>
            <a:picLocks noChangeAspect="1"/>
          </p:cNvPicPr>
          <p:nvPr/>
        </p:nvPicPr>
        <p:blipFill>
          <a:blip r:embed="rId2"/>
          <a:stretch>
            <a:fillRect/>
          </a:stretch>
        </p:blipFill>
        <p:spPr>
          <a:xfrm>
            <a:off x="0" y="223567"/>
            <a:ext cx="12192000" cy="6410865"/>
          </a:xfrm>
          <a:prstGeom prst="rect">
            <a:avLst/>
          </a:prstGeom>
        </p:spPr>
      </p:pic>
    </p:spTree>
    <p:extLst>
      <p:ext uri="{BB962C8B-B14F-4D97-AF65-F5344CB8AC3E}">
        <p14:creationId xmlns:p14="http://schemas.microsoft.com/office/powerpoint/2010/main" val="3917702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ED070E-F306-0943-8B0D-F8912B553CCD}"/>
              </a:ext>
            </a:extLst>
          </p:cNvPr>
          <p:cNvSpPr>
            <a:spLocks noGrp="1"/>
          </p:cNvSpPr>
          <p:nvPr>
            <p:ph type="title"/>
          </p:nvPr>
        </p:nvSpPr>
        <p:spPr/>
        <p:txBody>
          <a:bodyPr/>
          <a:lstStyle/>
          <a:p>
            <a:r>
              <a:rPr lang="de-DE" dirty="0">
                <a:solidFill>
                  <a:schemeClr val="accent1"/>
                </a:solidFill>
              </a:rPr>
              <a:t>Project </a:t>
            </a:r>
            <a:r>
              <a:rPr lang="de-DE" dirty="0" err="1">
                <a:solidFill>
                  <a:schemeClr val="accent1"/>
                </a:solidFill>
              </a:rPr>
              <a:t>team</a:t>
            </a:r>
            <a:r>
              <a:rPr lang="de-DE" dirty="0">
                <a:solidFill>
                  <a:schemeClr val="accent1"/>
                </a:solidFill>
              </a:rPr>
              <a:t> </a:t>
            </a:r>
          </a:p>
        </p:txBody>
      </p:sp>
      <p:pic>
        <p:nvPicPr>
          <p:cNvPr id="4" name="Inhaltsplatzhalter 3">
            <a:extLst>
              <a:ext uri="{FF2B5EF4-FFF2-40B4-BE49-F238E27FC236}">
                <a16:creationId xmlns:a16="http://schemas.microsoft.com/office/drawing/2014/main" id="{866F27DA-CDC3-E940-B477-FF2BFBE4B504}"/>
              </a:ext>
            </a:extLst>
          </p:cNvPr>
          <p:cNvPicPr>
            <a:picLocks noGrp="1" noChangeAspect="1"/>
          </p:cNvPicPr>
          <p:nvPr>
            <p:ph idx="1"/>
          </p:nvPr>
        </p:nvPicPr>
        <p:blipFill>
          <a:blip r:embed="rId3">
            <a:grayscl/>
            <a:extLst>
              <a:ext uri="{BEBA8EAE-BF5A-486C-A8C5-ECC9F3942E4B}">
                <a14:imgProps xmlns:a14="http://schemas.microsoft.com/office/drawing/2010/main">
                  <a14:imgLayer>
                    <a14:imgEffect>
                      <a14:colorTemperature colorTemp="72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2581413" y="2928193"/>
            <a:ext cx="1440000" cy="1440000"/>
          </a:xfrm>
          <a:prstGeom prst="rect">
            <a:avLst/>
          </a:prstGeom>
        </p:spPr>
      </p:pic>
      <p:sp>
        <p:nvSpPr>
          <p:cNvPr id="3" name="Textfeld 2">
            <a:extLst>
              <a:ext uri="{FF2B5EF4-FFF2-40B4-BE49-F238E27FC236}">
                <a16:creationId xmlns:a16="http://schemas.microsoft.com/office/drawing/2014/main" id="{EC6378D0-8D93-9F4B-B7DA-C303EDC77533}"/>
              </a:ext>
            </a:extLst>
          </p:cNvPr>
          <p:cNvSpPr txBox="1"/>
          <p:nvPr/>
        </p:nvSpPr>
        <p:spPr>
          <a:xfrm>
            <a:off x="4021413" y="2970367"/>
            <a:ext cx="4718550" cy="553998"/>
          </a:xfrm>
          <a:prstGeom prst="rect">
            <a:avLst/>
          </a:prstGeom>
          <a:noFill/>
        </p:spPr>
        <p:txBody>
          <a:bodyPr wrap="square" rtlCol="0">
            <a:spAutoFit/>
          </a:bodyPr>
          <a:lstStyle/>
          <a:p>
            <a:r>
              <a:rPr lang="de-DE" sz="1500" b="1" dirty="0"/>
              <a:t>DAVID FÜRER</a:t>
            </a:r>
          </a:p>
          <a:p>
            <a:r>
              <a:rPr lang="de-CH" sz="1500" dirty="0"/>
              <a:t>PROJECT COORDINATOR AND PROCESS OWNER</a:t>
            </a:r>
            <a:endParaRPr lang="de-DE" sz="1500" dirty="0"/>
          </a:p>
        </p:txBody>
      </p:sp>
      <p:pic>
        <p:nvPicPr>
          <p:cNvPr id="7" name="Grafik 6">
            <a:extLst>
              <a:ext uri="{FF2B5EF4-FFF2-40B4-BE49-F238E27FC236}">
                <a16:creationId xmlns:a16="http://schemas.microsoft.com/office/drawing/2014/main" id="{55F322DD-3818-4F42-97B8-CAFD2B2297CD}"/>
              </a:ext>
            </a:extLst>
          </p:cNvPr>
          <p:cNvPicPr>
            <a:picLocks noChangeAspect="1"/>
          </p:cNvPicPr>
          <p:nvPr/>
        </p:nvPicPr>
        <p:blipFill>
          <a:blip r:embed="rId4">
            <a:grayscl/>
            <a:extLst>
              <a:ext uri="{BEBA8EAE-BF5A-486C-A8C5-ECC9F3942E4B}">
                <a14:imgProps xmlns:a14="http://schemas.microsoft.com/office/drawing/2010/main">
                  <a14:imgLayer>
                    <a14:imgEffect>
                      <a14:brightnessContrast bright="20000"/>
                    </a14:imgEffect>
                  </a14:imgLayer>
                </a14:imgProps>
              </a:ext>
            </a:extLst>
          </a:blip>
          <a:stretch>
            <a:fillRect/>
          </a:stretch>
        </p:blipFill>
        <p:spPr>
          <a:xfrm>
            <a:off x="5741580" y="4884217"/>
            <a:ext cx="1440000" cy="1440000"/>
          </a:xfrm>
          <a:prstGeom prst="rect">
            <a:avLst/>
          </a:prstGeom>
        </p:spPr>
      </p:pic>
      <p:sp>
        <p:nvSpPr>
          <p:cNvPr id="10" name="Textfeld 9">
            <a:extLst>
              <a:ext uri="{FF2B5EF4-FFF2-40B4-BE49-F238E27FC236}">
                <a16:creationId xmlns:a16="http://schemas.microsoft.com/office/drawing/2014/main" id="{9D2F9860-DA8C-2140-B946-B9CD019A8B55}"/>
              </a:ext>
            </a:extLst>
          </p:cNvPr>
          <p:cNvSpPr txBox="1"/>
          <p:nvPr/>
        </p:nvSpPr>
        <p:spPr>
          <a:xfrm>
            <a:off x="7181580" y="4884217"/>
            <a:ext cx="3482875" cy="553998"/>
          </a:xfrm>
          <a:prstGeom prst="rect">
            <a:avLst/>
          </a:prstGeom>
          <a:noFill/>
        </p:spPr>
        <p:txBody>
          <a:bodyPr wrap="square" rtlCol="0">
            <a:spAutoFit/>
          </a:bodyPr>
          <a:lstStyle/>
          <a:p>
            <a:r>
              <a:rPr lang="de-DE" sz="1500" b="1" dirty="0"/>
              <a:t>FELIX SCHENKER</a:t>
            </a:r>
          </a:p>
          <a:p>
            <a:r>
              <a:rPr lang="de-CH" sz="1500" dirty="0"/>
              <a:t>INVESTIGATOR &amp; BUSINESS ANALYST</a:t>
            </a:r>
            <a:endParaRPr lang="de-DE" sz="1500" dirty="0"/>
          </a:p>
        </p:txBody>
      </p:sp>
      <p:sp>
        <p:nvSpPr>
          <p:cNvPr id="8" name="Rectangle 4">
            <a:extLst>
              <a:ext uri="{FF2B5EF4-FFF2-40B4-BE49-F238E27FC236}">
                <a16:creationId xmlns:a16="http://schemas.microsoft.com/office/drawing/2014/main" id="{38AF093A-0D8B-494E-947B-786CF3B962B6}"/>
              </a:ext>
            </a:extLst>
          </p:cNvPr>
          <p:cNvSpPr>
            <a:spLocks noChangeArrowheads="1"/>
          </p:cNvSpPr>
          <p:nvPr/>
        </p:nvSpPr>
        <p:spPr bwMode="auto">
          <a:xfrm>
            <a:off x="520995" y="162368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pic>
        <p:nvPicPr>
          <p:cNvPr id="1027" name="Grafik 14" descr="/var/folders/jk/1zx2h99s4wjgv7l8n9fzhrgh0000gn/T/com.microsoft.Word/WebArchiveCopyPasteTempFiles/philipp.jpg">
            <a:extLst>
              <a:ext uri="{FF2B5EF4-FFF2-40B4-BE49-F238E27FC236}">
                <a16:creationId xmlns:a16="http://schemas.microsoft.com/office/drawing/2014/main" id="{DD10FBEE-C27D-2640-96A1-90CAD2A6ED61}"/>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a:stretch>
            <a:fillRect/>
          </a:stretch>
        </p:blipFill>
        <p:spPr bwMode="auto">
          <a:xfrm>
            <a:off x="1141413" y="1963820"/>
            <a:ext cx="1440000" cy="14400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feld 12">
            <a:extLst>
              <a:ext uri="{FF2B5EF4-FFF2-40B4-BE49-F238E27FC236}">
                <a16:creationId xmlns:a16="http://schemas.microsoft.com/office/drawing/2014/main" id="{DEA3BFD3-71EB-FD49-A200-37AC54E20ECD}"/>
              </a:ext>
            </a:extLst>
          </p:cNvPr>
          <p:cNvSpPr txBox="1"/>
          <p:nvPr/>
        </p:nvSpPr>
        <p:spPr>
          <a:xfrm>
            <a:off x="2581413" y="2037277"/>
            <a:ext cx="5052764" cy="553998"/>
          </a:xfrm>
          <a:prstGeom prst="rect">
            <a:avLst/>
          </a:prstGeom>
          <a:noFill/>
        </p:spPr>
        <p:txBody>
          <a:bodyPr wrap="square" rtlCol="0">
            <a:spAutoFit/>
          </a:bodyPr>
          <a:lstStyle/>
          <a:p>
            <a:r>
              <a:rPr lang="de-DE" sz="1500" b="1" dirty="0"/>
              <a:t>RAHEL WEHRLI</a:t>
            </a:r>
          </a:p>
          <a:p>
            <a:r>
              <a:rPr lang="de-CH" sz="1500" dirty="0"/>
              <a:t>WIKI-CREATOR</a:t>
            </a:r>
            <a:endParaRPr lang="de-DE" sz="1500" dirty="0"/>
          </a:p>
        </p:txBody>
      </p:sp>
      <p:pic>
        <p:nvPicPr>
          <p:cNvPr id="14" name="Grafik 13">
            <a:extLst>
              <a:ext uri="{FF2B5EF4-FFF2-40B4-BE49-F238E27FC236}">
                <a16:creationId xmlns:a16="http://schemas.microsoft.com/office/drawing/2014/main" id="{892DEFFD-84DA-F04C-A2AB-C7DFB739FE50}"/>
              </a:ext>
            </a:extLst>
          </p:cNvPr>
          <p:cNvPicPr>
            <a:picLocks noChangeAspect="1"/>
          </p:cNvPicPr>
          <p:nvPr/>
        </p:nvPicPr>
        <p:blipFill>
          <a:blip r:embed="rId7">
            <a:grayscl/>
          </a:blip>
          <a:stretch>
            <a:fillRect/>
          </a:stretch>
        </p:blipFill>
        <p:spPr>
          <a:xfrm>
            <a:off x="4021413" y="3761290"/>
            <a:ext cx="1440000" cy="1440000"/>
          </a:xfrm>
          <a:prstGeom prst="rect">
            <a:avLst/>
          </a:prstGeom>
        </p:spPr>
      </p:pic>
      <p:sp>
        <p:nvSpPr>
          <p:cNvPr id="15" name="Rectangle 8">
            <a:extLst>
              <a:ext uri="{FF2B5EF4-FFF2-40B4-BE49-F238E27FC236}">
                <a16:creationId xmlns:a16="http://schemas.microsoft.com/office/drawing/2014/main" id="{DCBAC5E5-8F4B-8A4C-A3DE-DFAD4296939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de-DE"/>
          </a:p>
        </p:txBody>
      </p:sp>
      <p:sp>
        <p:nvSpPr>
          <p:cNvPr id="20" name="Textfeld 19">
            <a:extLst>
              <a:ext uri="{FF2B5EF4-FFF2-40B4-BE49-F238E27FC236}">
                <a16:creationId xmlns:a16="http://schemas.microsoft.com/office/drawing/2014/main" id="{B8FB1632-1776-4843-A8C0-E394A0AC56EC}"/>
              </a:ext>
            </a:extLst>
          </p:cNvPr>
          <p:cNvSpPr txBox="1"/>
          <p:nvPr/>
        </p:nvSpPr>
        <p:spPr>
          <a:xfrm>
            <a:off x="5461413" y="3927292"/>
            <a:ext cx="1720167" cy="553998"/>
          </a:xfrm>
          <a:prstGeom prst="rect">
            <a:avLst/>
          </a:prstGeom>
          <a:noFill/>
        </p:spPr>
        <p:txBody>
          <a:bodyPr wrap="square" rtlCol="0">
            <a:spAutoFit/>
          </a:bodyPr>
          <a:lstStyle/>
          <a:p>
            <a:r>
              <a:rPr lang="de-DE" sz="1500" b="1" dirty="0"/>
              <a:t>ANTON LORVI</a:t>
            </a:r>
          </a:p>
          <a:p>
            <a:r>
              <a:rPr lang="de-CH" sz="1500" dirty="0"/>
              <a:t>PROGRAMMER</a:t>
            </a:r>
            <a:endParaRPr lang="de-DE" sz="1500" dirty="0"/>
          </a:p>
        </p:txBody>
      </p:sp>
    </p:spTree>
    <p:extLst>
      <p:ext uri="{BB962C8B-B14F-4D97-AF65-F5344CB8AC3E}">
        <p14:creationId xmlns:p14="http://schemas.microsoft.com/office/powerpoint/2010/main" val="1271101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4ECE25-5E8F-1E4F-A9E5-994D0B122387}"/>
              </a:ext>
            </a:extLst>
          </p:cNvPr>
          <p:cNvSpPr>
            <a:spLocks noGrp="1"/>
          </p:cNvSpPr>
          <p:nvPr>
            <p:ph type="title"/>
          </p:nvPr>
        </p:nvSpPr>
        <p:spPr/>
        <p:txBody>
          <a:bodyPr/>
          <a:lstStyle/>
          <a:p>
            <a:endParaRPr lang="de-DE" dirty="0"/>
          </a:p>
        </p:txBody>
      </p:sp>
      <p:sp>
        <p:nvSpPr>
          <p:cNvPr id="3" name="Inhaltsplatzhalter 2">
            <a:extLst>
              <a:ext uri="{FF2B5EF4-FFF2-40B4-BE49-F238E27FC236}">
                <a16:creationId xmlns:a16="http://schemas.microsoft.com/office/drawing/2014/main" id="{B8FC5561-635F-444F-82B4-9948B87FCE38}"/>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3754118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FB173106-03A6-E24C-B2D0-1940A5C5AB03}"/>
              </a:ext>
            </a:extLst>
          </p:cNvPr>
          <p:cNvPicPr>
            <a:picLocks noChangeAspect="1"/>
          </p:cNvPicPr>
          <p:nvPr/>
        </p:nvPicPr>
        <p:blipFill>
          <a:blip r:embed="rId3"/>
          <a:stretch>
            <a:fillRect/>
          </a:stretch>
        </p:blipFill>
        <p:spPr>
          <a:xfrm>
            <a:off x="9232374" y="2351008"/>
            <a:ext cx="2121426" cy="1188000"/>
          </a:xfrm>
          <a:prstGeom prst="rect">
            <a:avLst/>
          </a:prstGeom>
        </p:spPr>
      </p:pic>
      <p:sp>
        <p:nvSpPr>
          <p:cNvPr id="2" name="Titel 1">
            <a:extLst>
              <a:ext uri="{FF2B5EF4-FFF2-40B4-BE49-F238E27FC236}">
                <a16:creationId xmlns:a16="http://schemas.microsoft.com/office/drawing/2014/main" id="{81E8D1F0-4F64-C541-9608-BAF6699C49FB}"/>
              </a:ext>
            </a:extLst>
          </p:cNvPr>
          <p:cNvSpPr>
            <a:spLocks noGrp="1"/>
          </p:cNvSpPr>
          <p:nvPr>
            <p:ph type="title"/>
          </p:nvPr>
        </p:nvSpPr>
        <p:spPr/>
        <p:txBody>
          <a:bodyPr/>
          <a:lstStyle/>
          <a:p>
            <a:r>
              <a:rPr lang="de-DE" dirty="0">
                <a:solidFill>
                  <a:schemeClr val="accent1"/>
                </a:solidFill>
              </a:rPr>
              <a:t>Problem (</a:t>
            </a:r>
            <a:r>
              <a:rPr lang="de-DE" dirty="0" err="1">
                <a:solidFill>
                  <a:schemeClr val="accent1"/>
                </a:solidFill>
              </a:rPr>
              <a:t>david</a:t>
            </a:r>
            <a:r>
              <a:rPr lang="de-DE" dirty="0">
                <a:solidFill>
                  <a:schemeClr val="accent1"/>
                </a:solidFill>
              </a:rPr>
              <a:t>)</a:t>
            </a:r>
          </a:p>
        </p:txBody>
      </p:sp>
      <p:pic>
        <p:nvPicPr>
          <p:cNvPr id="5" name="Inhaltsplatzhalter 4">
            <a:extLst>
              <a:ext uri="{FF2B5EF4-FFF2-40B4-BE49-F238E27FC236}">
                <a16:creationId xmlns:a16="http://schemas.microsoft.com/office/drawing/2014/main" id="{09BAA358-A585-8C4E-A667-F829C50E96C1}"/>
              </a:ext>
            </a:extLst>
          </p:cNvPr>
          <p:cNvPicPr>
            <a:picLocks noGrp="1" noChangeAspect="1"/>
          </p:cNvPicPr>
          <p:nvPr>
            <p:ph idx="1"/>
          </p:nvPr>
        </p:nvPicPr>
        <p:blipFill>
          <a:blip r:embed="rId4"/>
          <a:stretch>
            <a:fillRect/>
          </a:stretch>
        </p:blipFill>
        <p:spPr>
          <a:xfrm>
            <a:off x="838200" y="2209499"/>
            <a:ext cx="2463800" cy="3289300"/>
          </a:xfrm>
        </p:spPr>
      </p:pic>
      <p:pic>
        <p:nvPicPr>
          <p:cNvPr id="7" name="Grafik 6">
            <a:extLst>
              <a:ext uri="{FF2B5EF4-FFF2-40B4-BE49-F238E27FC236}">
                <a16:creationId xmlns:a16="http://schemas.microsoft.com/office/drawing/2014/main" id="{6983284C-7224-0D44-AA2A-AC8C06B7AB58}"/>
              </a:ext>
            </a:extLst>
          </p:cNvPr>
          <p:cNvPicPr>
            <a:picLocks noChangeAspect="1"/>
          </p:cNvPicPr>
          <p:nvPr/>
        </p:nvPicPr>
        <p:blipFill>
          <a:blip r:embed="rId5"/>
          <a:stretch>
            <a:fillRect/>
          </a:stretch>
        </p:blipFill>
        <p:spPr>
          <a:xfrm>
            <a:off x="4894813" y="2727537"/>
            <a:ext cx="2006436" cy="1359199"/>
          </a:xfrm>
          <a:prstGeom prst="rect">
            <a:avLst/>
          </a:prstGeom>
        </p:spPr>
      </p:pic>
      <p:pic>
        <p:nvPicPr>
          <p:cNvPr id="9" name="Grafik 8">
            <a:extLst>
              <a:ext uri="{FF2B5EF4-FFF2-40B4-BE49-F238E27FC236}">
                <a16:creationId xmlns:a16="http://schemas.microsoft.com/office/drawing/2014/main" id="{DF2D6A57-F7A1-1047-B91C-9EC144A16486}"/>
              </a:ext>
            </a:extLst>
          </p:cNvPr>
          <p:cNvPicPr>
            <a:picLocks noChangeAspect="1"/>
          </p:cNvPicPr>
          <p:nvPr/>
        </p:nvPicPr>
        <p:blipFill>
          <a:blip r:embed="rId6"/>
          <a:stretch>
            <a:fillRect/>
          </a:stretch>
        </p:blipFill>
        <p:spPr>
          <a:xfrm>
            <a:off x="7861518" y="1707510"/>
            <a:ext cx="2088000" cy="1044000"/>
          </a:xfrm>
          <a:prstGeom prst="rect">
            <a:avLst/>
          </a:prstGeom>
        </p:spPr>
      </p:pic>
      <p:pic>
        <p:nvPicPr>
          <p:cNvPr id="15" name="Grafik 14">
            <a:extLst>
              <a:ext uri="{FF2B5EF4-FFF2-40B4-BE49-F238E27FC236}">
                <a16:creationId xmlns:a16="http://schemas.microsoft.com/office/drawing/2014/main" id="{17C19FA3-2F74-9C4D-ABB1-F776986798FD}"/>
              </a:ext>
            </a:extLst>
          </p:cNvPr>
          <p:cNvPicPr>
            <a:picLocks noChangeAspect="1"/>
          </p:cNvPicPr>
          <p:nvPr/>
        </p:nvPicPr>
        <p:blipFill>
          <a:blip r:embed="rId7"/>
          <a:stretch>
            <a:fillRect/>
          </a:stretch>
        </p:blipFill>
        <p:spPr>
          <a:xfrm>
            <a:off x="9189862" y="4128083"/>
            <a:ext cx="2163938" cy="1440000"/>
          </a:xfrm>
          <a:prstGeom prst="rect">
            <a:avLst/>
          </a:prstGeom>
        </p:spPr>
      </p:pic>
      <p:pic>
        <p:nvPicPr>
          <p:cNvPr id="11" name="Grafik 10">
            <a:extLst>
              <a:ext uri="{FF2B5EF4-FFF2-40B4-BE49-F238E27FC236}">
                <a16:creationId xmlns:a16="http://schemas.microsoft.com/office/drawing/2014/main" id="{028436C2-9F51-D84F-A778-C458899EE769}"/>
              </a:ext>
            </a:extLst>
          </p:cNvPr>
          <p:cNvPicPr>
            <a:picLocks noChangeAspect="1"/>
          </p:cNvPicPr>
          <p:nvPr/>
        </p:nvPicPr>
        <p:blipFill>
          <a:blip r:embed="rId8"/>
          <a:stretch>
            <a:fillRect/>
          </a:stretch>
        </p:blipFill>
        <p:spPr>
          <a:xfrm>
            <a:off x="7861518" y="3175829"/>
            <a:ext cx="1914095" cy="1296000"/>
          </a:xfrm>
          <a:prstGeom prst="rect">
            <a:avLst/>
          </a:prstGeom>
        </p:spPr>
      </p:pic>
    </p:spTree>
    <p:extLst>
      <p:ext uri="{BB962C8B-B14F-4D97-AF65-F5344CB8AC3E}">
        <p14:creationId xmlns:p14="http://schemas.microsoft.com/office/powerpoint/2010/main" val="2811918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D72558-A74C-AA4F-A287-F4D21E72D90B}"/>
              </a:ext>
            </a:extLst>
          </p:cNvPr>
          <p:cNvSpPr>
            <a:spLocks noGrp="1"/>
          </p:cNvSpPr>
          <p:nvPr>
            <p:ph type="title"/>
          </p:nvPr>
        </p:nvSpPr>
        <p:spPr>
          <a:xfrm>
            <a:off x="283478" y="-139094"/>
            <a:ext cx="9905998" cy="1905000"/>
          </a:xfrm>
        </p:spPr>
        <p:txBody>
          <a:bodyPr/>
          <a:lstStyle/>
          <a:p>
            <a:r>
              <a:rPr lang="de-DE" dirty="0">
                <a:solidFill>
                  <a:schemeClr val="accent1"/>
                </a:solidFill>
              </a:rPr>
              <a:t>Customer Journey As-</a:t>
            </a:r>
            <a:r>
              <a:rPr lang="de-DE" dirty="0" err="1">
                <a:solidFill>
                  <a:schemeClr val="accent1"/>
                </a:solidFill>
              </a:rPr>
              <a:t>is</a:t>
            </a:r>
            <a:endParaRPr lang="de-DE" dirty="0">
              <a:solidFill>
                <a:schemeClr val="accent1"/>
              </a:solidFill>
            </a:endParaRPr>
          </a:p>
        </p:txBody>
      </p:sp>
      <p:sp>
        <p:nvSpPr>
          <p:cNvPr id="16" name="Textfeld 15">
            <a:extLst>
              <a:ext uri="{FF2B5EF4-FFF2-40B4-BE49-F238E27FC236}">
                <a16:creationId xmlns:a16="http://schemas.microsoft.com/office/drawing/2014/main" id="{9268B176-E483-4112-B641-0107A2E34189}"/>
              </a:ext>
            </a:extLst>
          </p:cNvPr>
          <p:cNvSpPr txBox="1"/>
          <p:nvPr/>
        </p:nvSpPr>
        <p:spPr>
          <a:xfrm>
            <a:off x="299056" y="1932694"/>
            <a:ext cx="1444650" cy="2077492"/>
          </a:xfrm>
          <a:prstGeom prst="rect">
            <a:avLst/>
          </a:prstGeom>
          <a:solidFill>
            <a:srgbClr val="FFFF00"/>
          </a:solidFill>
        </p:spPr>
        <p:txBody>
          <a:bodyPr wrap="square" rtlCol="0">
            <a:spAutoFit/>
          </a:bodyPr>
          <a:lstStyle/>
          <a:p>
            <a:r>
              <a:rPr lang="en-US" sz="1050" b="1" u="sng" dirty="0">
                <a:solidFill>
                  <a:schemeClr val="bg1"/>
                </a:solidFill>
              </a:rPr>
              <a:t>Fill out request</a:t>
            </a:r>
          </a:p>
          <a:p>
            <a:r>
              <a:rPr lang="de-CH" sz="1050" b="1" dirty="0">
                <a:solidFill>
                  <a:schemeClr val="bg1"/>
                </a:solidFill>
              </a:rPr>
              <a:t>D</a:t>
            </a:r>
            <a:r>
              <a:rPr lang="en-US" sz="1050" b="1" dirty="0" err="1">
                <a:solidFill>
                  <a:schemeClr val="bg1"/>
                </a:solidFill>
              </a:rPr>
              <a:t>escription</a:t>
            </a:r>
            <a:r>
              <a:rPr lang="en-US" sz="1050" b="1" dirty="0">
                <a:solidFill>
                  <a:schemeClr val="bg1"/>
                </a:solidFill>
              </a:rPr>
              <a:t>: </a:t>
            </a:r>
            <a:r>
              <a:rPr lang="en-US" sz="1050" dirty="0">
                <a:solidFill>
                  <a:schemeClr val="bg1"/>
                </a:solidFill>
              </a:rPr>
              <a:t>The audit-team fill out the excel with the &lt;necessary needed data for the audit and send this to data management team</a:t>
            </a:r>
            <a:endParaRPr lang="de-DE" sz="1050" dirty="0">
              <a:solidFill>
                <a:schemeClr val="bg1"/>
              </a:solidFill>
            </a:endParaRPr>
          </a:p>
          <a:p>
            <a:endParaRPr lang="en-US" sz="2400" dirty="0">
              <a:solidFill>
                <a:schemeClr val="bg1"/>
              </a:solidFill>
            </a:endParaRPr>
          </a:p>
        </p:txBody>
      </p:sp>
      <p:sp>
        <p:nvSpPr>
          <p:cNvPr id="17" name="Textfeld 16">
            <a:extLst>
              <a:ext uri="{FF2B5EF4-FFF2-40B4-BE49-F238E27FC236}">
                <a16:creationId xmlns:a16="http://schemas.microsoft.com/office/drawing/2014/main" id="{DD0E344E-4A8B-4FAC-935D-A5F25BB35022}"/>
              </a:ext>
            </a:extLst>
          </p:cNvPr>
          <p:cNvSpPr txBox="1"/>
          <p:nvPr/>
        </p:nvSpPr>
        <p:spPr>
          <a:xfrm>
            <a:off x="2414808" y="3541175"/>
            <a:ext cx="3381976" cy="2677656"/>
          </a:xfrm>
          <a:prstGeom prst="rect">
            <a:avLst/>
          </a:prstGeom>
          <a:solidFill>
            <a:srgbClr val="92D050"/>
          </a:solidFill>
        </p:spPr>
        <p:txBody>
          <a:bodyPr wrap="square" rtlCol="0">
            <a:spAutoFit/>
          </a:bodyPr>
          <a:lstStyle/>
          <a:p>
            <a:r>
              <a:rPr lang="en-US" sz="1050" b="1" u="sng" dirty="0">
                <a:solidFill>
                  <a:schemeClr val="bg1"/>
                </a:solidFill>
              </a:rPr>
              <a:t>Coordinate extraction</a:t>
            </a:r>
          </a:p>
          <a:p>
            <a:r>
              <a:rPr lang="de-CH" sz="1050" b="1" dirty="0">
                <a:solidFill>
                  <a:schemeClr val="bg1"/>
                </a:solidFill>
              </a:rPr>
              <a:t>Description</a:t>
            </a:r>
            <a:r>
              <a:rPr lang="de-CH" sz="1050" dirty="0">
                <a:solidFill>
                  <a:schemeClr val="bg1"/>
                </a:solidFill>
              </a:rPr>
              <a:t>: After </a:t>
            </a:r>
            <a:r>
              <a:rPr lang="de-CH" sz="1050" dirty="0" err="1">
                <a:solidFill>
                  <a:schemeClr val="bg1"/>
                </a:solidFill>
              </a:rPr>
              <a:t>clarification</a:t>
            </a:r>
            <a:r>
              <a:rPr lang="de-CH" sz="1050" dirty="0">
                <a:solidFill>
                  <a:schemeClr val="bg1"/>
                </a:solidFill>
              </a:rPr>
              <a:t> </a:t>
            </a:r>
            <a:r>
              <a:rPr lang="de-CH" sz="1050" dirty="0" err="1">
                <a:solidFill>
                  <a:schemeClr val="bg1"/>
                </a:solidFill>
              </a:rPr>
              <a:t>of</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en-US" sz="1050" dirty="0">
                <a:solidFill>
                  <a:schemeClr val="bg1"/>
                </a:solidFill>
              </a:rPr>
              <a:t>evaluate, schedule, change, coordinate and adapting of the  task, the auditor get an reminder from the data management team</a:t>
            </a:r>
            <a:r>
              <a:rPr lang="de-CH" sz="1050" dirty="0">
                <a:solidFill>
                  <a:schemeClr val="bg1"/>
                </a:solidFill>
              </a:rPr>
              <a:t>. In </a:t>
            </a:r>
            <a:r>
              <a:rPr lang="de-CH" sz="1050" dirty="0" err="1">
                <a:solidFill>
                  <a:schemeClr val="bg1"/>
                </a:solidFill>
              </a:rPr>
              <a:t>this</a:t>
            </a:r>
            <a:r>
              <a:rPr lang="de-CH" sz="1050" dirty="0">
                <a:solidFill>
                  <a:schemeClr val="bg1"/>
                </a:solidFill>
              </a:rPr>
              <a:t> </a:t>
            </a:r>
            <a:r>
              <a:rPr lang="de-CH" sz="1050" dirty="0" err="1">
                <a:solidFill>
                  <a:schemeClr val="bg1"/>
                </a:solidFill>
              </a:rPr>
              <a:t>step</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coordination</a:t>
            </a:r>
            <a:r>
              <a:rPr lang="de-CH" sz="1050" dirty="0">
                <a:solidFill>
                  <a:schemeClr val="bg1"/>
                </a:solidFill>
              </a:rPr>
              <a:t> </a:t>
            </a:r>
            <a:r>
              <a:rPr lang="de-CH" sz="1050" dirty="0" err="1">
                <a:solidFill>
                  <a:schemeClr val="bg1"/>
                </a:solidFill>
              </a:rPr>
              <a:t>competencies</a:t>
            </a:r>
            <a:r>
              <a:rPr lang="de-CH" sz="1050" dirty="0">
                <a:solidFill>
                  <a:schemeClr val="bg1"/>
                </a:solidFill>
              </a:rPr>
              <a:t> </a:t>
            </a:r>
            <a:r>
              <a:rPr lang="de-CH" sz="1050" dirty="0" err="1">
                <a:solidFill>
                  <a:schemeClr val="bg1"/>
                </a:solidFill>
              </a:rPr>
              <a:t>for</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en-US" sz="1050" dirty="0">
                <a:solidFill>
                  <a:schemeClr val="bg1"/>
                </a:solidFill>
              </a:rPr>
              <a:t>extraction/ providing data </a:t>
            </a:r>
            <a:r>
              <a:rPr lang="de-CH" sz="1050" dirty="0" err="1">
                <a:solidFill>
                  <a:schemeClr val="bg1"/>
                </a:solidFill>
              </a:rPr>
              <a:t>should</a:t>
            </a:r>
            <a:r>
              <a:rPr lang="de-CH" sz="1050" dirty="0">
                <a:solidFill>
                  <a:schemeClr val="bg1"/>
                </a:solidFill>
              </a:rPr>
              <a:t> </a:t>
            </a:r>
            <a:r>
              <a:rPr lang="de-CH" sz="1050" dirty="0" err="1">
                <a:solidFill>
                  <a:schemeClr val="bg1"/>
                </a:solidFill>
              </a:rPr>
              <a:t>be</a:t>
            </a:r>
            <a:r>
              <a:rPr lang="de-CH" sz="1050" dirty="0">
                <a:solidFill>
                  <a:schemeClr val="bg1"/>
                </a:solidFill>
              </a:rPr>
              <a:t>  </a:t>
            </a:r>
            <a:r>
              <a:rPr lang="de-CH" sz="1050" dirty="0" err="1">
                <a:solidFill>
                  <a:schemeClr val="bg1"/>
                </a:solidFill>
              </a:rPr>
              <a:t>defined</a:t>
            </a:r>
            <a:r>
              <a:rPr lang="de-CH" sz="1050" dirty="0">
                <a:solidFill>
                  <a:schemeClr val="bg1"/>
                </a:solidFill>
              </a:rPr>
              <a:t>. The audit-team </a:t>
            </a:r>
            <a:r>
              <a:rPr lang="de-CH" sz="1050" dirty="0" err="1">
                <a:solidFill>
                  <a:schemeClr val="bg1"/>
                </a:solidFill>
              </a:rPr>
              <a:t>get</a:t>
            </a:r>
            <a:r>
              <a:rPr lang="de-CH" sz="1050" dirty="0">
                <a:solidFill>
                  <a:schemeClr val="bg1"/>
                </a:solidFill>
              </a:rPr>
              <a:t> an </a:t>
            </a:r>
            <a:r>
              <a:rPr lang="de-CH" sz="1050" dirty="0" err="1">
                <a:solidFill>
                  <a:schemeClr val="bg1"/>
                </a:solidFill>
              </a:rPr>
              <a:t>answer</a:t>
            </a:r>
            <a:r>
              <a:rPr lang="de-CH" sz="1050" dirty="0">
                <a:solidFill>
                  <a:schemeClr val="bg1"/>
                </a:solidFill>
              </a:rPr>
              <a:t> </a:t>
            </a:r>
            <a:r>
              <a:rPr lang="de-CH" sz="1050" dirty="0" err="1">
                <a:solidFill>
                  <a:schemeClr val="bg1"/>
                </a:solidFill>
              </a:rPr>
              <a:t>from</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management</a:t>
            </a:r>
            <a:r>
              <a:rPr lang="de-CH" sz="1050" dirty="0">
                <a:solidFill>
                  <a:schemeClr val="bg1"/>
                </a:solidFill>
              </a:rPr>
              <a:t> team </a:t>
            </a:r>
            <a:r>
              <a:rPr lang="de-CH" sz="1050" dirty="0" err="1">
                <a:solidFill>
                  <a:schemeClr val="bg1"/>
                </a:solidFill>
              </a:rPr>
              <a:t>about</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clear</a:t>
            </a:r>
            <a:r>
              <a:rPr lang="de-CH" sz="1050" dirty="0">
                <a:solidFill>
                  <a:schemeClr val="bg1"/>
                </a:solidFill>
              </a:rPr>
              <a:t> </a:t>
            </a:r>
            <a:r>
              <a:rPr lang="de-CH" sz="1050" dirty="0" err="1">
                <a:solidFill>
                  <a:schemeClr val="bg1"/>
                </a:solidFill>
              </a:rPr>
              <a:t>competencies</a:t>
            </a:r>
            <a:r>
              <a:rPr lang="de-CH" sz="1050" dirty="0">
                <a:solidFill>
                  <a:schemeClr val="bg1"/>
                </a:solidFill>
              </a:rPr>
              <a:t>. </a:t>
            </a:r>
            <a:r>
              <a:rPr lang="de-CH" sz="1050" dirty="0" err="1">
                <a:solidFill>
                  <a:schemeClr val="bg1"/>
                </a:solidFill>
              </a:rPr>
              <a:t>Depends</a:t>
            </a:r>
            <a:r>
              <a:rPr lang="de-CH" sz="1050" dirty="0">
                <a:solidFill>
                  <a:schemeClr val="bg1"/>
                </a:solidFill>
              </a:rPr>
              <a:t> </a:t>
            </a:r>
            <a:r>
              <a:rPr lang="de-CH" sz="1050" dirty="0" err="1">
                <a:solidFill>
                  <a:schemeClr val="bg1"/>
                </a:solidFill>
              </a:rPr>
              <a:t>which</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are</a:t>
            </a:r>
            <a:r>
              <a:rPr lang="de-CH" sz="1050" dirty="0">
                <a:solidFill>
                  <a:schemeClr val="bg1"/>
                </a:solidFill>
              </a:rPr>
              <a:t> </a:t>
            </a:r>
            <a:r>
              <a:rPr lang="de-CH" sz="1050" dirty="0" err="1">
                <a:solidFill>
                  <a:schemeClr val="bg1"/>
                </a:solidFill>
              </a:rPr>
              <a:t>needed</a:t>
            </a:r>
            <a:r>
              <a:rPr lang="de-CH" sz="1050" dirty="0">
                <a:solidFill>
                  <a:schemeClr val="bg1"/>
                </a:solidFill>
              </a:rPr>
              <a:t>, </a:t>
            </a:r>
            <a:r>
              <a:rPr lang="de-CH" sz="1050" dirty="0" err="1">
                <a:solidFill>
                  <a:schemeClr val="bg1"/>
                </a:solidFill>
              </a:rPr>
              <a:t>the</a:t>
            </a:r>
            <a:r>
              <a:rPr lang="de-CH" sz="1050" dirty="0">
                <a:solidFill>
                  <a:schemeClr val="bg1"/>
                </a:solidFill>
              </a:rPr>
              <a:t> audit-team </a:t>
            </a:r>
            <a:r>
              <a:rPr lang="de-CH" sz="1050" dirty="0" err="1">
                <a:solidFill>
                  <a:schemeClr val="bg1"/>
                </a:solidFill>
              </a:rPr>
              <a:t>or</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management</a:t>
            </a:r>
            <a:r>
              <a:rPr lang="de-CH" sz="1050" dirty="0">
                <a:solidFill>
                  <a:schemeClr val="bg1"/>
                </a:solidFill>
              </a:rPr>
              <a:t> team </a:t>
            </a:r>
            <a:r>
              <a:rPr lang="de-CH" sz="1050" dirty="0" err="1">
                <a:solidFill>
                  <a:schemeClr val="bg1"/>
                </a:solidFill>
              </a:rPr>
              <a:t>have</a:t>
            </a:r>
            <a:r>
              <a:rPr lang="de-CH" sz="1050" dirty="0">
                <a:solidFill>
                  <a:schemeClr val="bg1"/>
                </a:solidFill>
              </a:rPr>
              <a:t> </a:t>
            </a:r>
            <a:r>
              <a:rPr lang="de-CH" sz="1050" dirty="0" err="1">
                <a:solidFill>
                  <a:schemeClr val="bg1"/>
                </a:solidFill>
              </a:rPr>
              <a:t>to</a:t>
            </a:r>
            <a:r>
              <a:rPr lang="de-CH" sz="1050" dirty="0">
                <a:solidFill>
                  <a:schemeClr val="bg1"/>
                </a:solidFill>
              </a:rPr>
              <a:t> </a:t>
            </a:r>
            <a:r>
              <a:rPr lang="de-CH" sz="1050" dirty="0" err="1">
                <a:solidFill>
                  <a:schemeClr val="bg1"/>
                </a:solidFill>
              </a:rPr>
              <a:t>coordinate</a:t>
            </a:r>
            <a:r>
              <a:rPr lang="de-CH" sz="1050" dirty="0">
                <a:solidFill>
                  <a:schemeClr val="bg1"/>
                </a:solidFill>
              </a:rPr>
              <a:t> </a:t>
            </a:r>
            <a:r>
              <a:rPr lang="de-CH" sz="1050" dirty="0" err="1">
                <a:solidFill>
                  <a:schemeClr val="bg1"/>
                </a:solidFill>
              </a:rPr>
              <a:t>directly</a:t>
            </a:r>
            <a:r>
              <a:rPr lang="de-CH" sz="1050" dirty="0">
                <a:solidFill>
                  <a:schemeClr val="bg1"/>
                </a:solidFill>
              </a:rPr>
              <a:t> </a:t>
            </a:r>
            <a:r>
              <a:rPr lang="de-CH" sz="1050" dirty="0" err="1">
                <a:solidFill>
                  <a:schemeClr val="bg1"/>
                </a:solidFill>
              </a:rPr>
              <a:t>with</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clients</a:t>
            </a:r>
            <a:r>
              <a:rPr lang="de-CH" sz="1050" dirty="0">
                <a:solidFill>
                  <a:schemeClr val="bg1"/>
                </a:solidFill>
              </a:rPr>
              <a:t> </a:t>
            </a:r>
            <a:r>
              <a:rPr lang="de-CH" sz="1050" dirty="0" err="1">
                <a:solidFill>
                  <a:schemeClr val="bg1"/>
                </a:solidFill>
              </a:rPr>
              <a:t>about</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necessary</a:t>
            </a:r>
            <a:r>
              <a:rPr lang="de-CH" sz="1050" dirty="0">
                <a:solidFill>
                  <a:schemeClr val="bg1"/>
                </a:solidFill>
              </a:rPr>
              <a:t> </a:t>
            </a:r>
            <a:r>
              <a:rPr lang="en-US" sz="1050" dirty="0">
                <a:solidFill>
                  <a:schemeClr val="bg1"/>
                </a:solidFill>
              </a:rPr>
              <a:t>extraction/ providing of the data</a:t>
            </a:r>
          </a:p>
          <a:p>
            <a:endParaRPr lang="de-CH" sz="1050" dirty="0"/>
          </a:p>
          <a:p>
            <a:endParaRPr lang="de-CH" sz="1050" dirty="0"/>
          </a:p>
          <a:p>
            <a:endParaRPr lang="en-US" sz="1050" dirty="0"/>
          </a:p>
        </p:txBody>
      </p:sp>
      <p:sp>
        <p:nvSpPr>
          <p:cNvPr id="18" name="Textfeld 17">
            <a:extLst>
              <a:ext uri="{FF2B5EF4-FFF2-40B4-BE49-F238E27FC236}">
                <a16:creationId xmlns:a16="http://schemas.microsoft.com/office/drawing/2014/main" id="{25BE839A-88BF-43DF-9697-5B5758B2DEFF}"/>
              </a:ext>
            </a:extLst>
          </p:cNvPr>
          <p:cNvSpPr txBox="1"/>
          <p:nvPr/>
        </p:nvSpPr>
        <p:spPr>
          <a:xfrm>
            <a:off x="5489006" y="5168922"/>
            <a:ext cx="307777" cy="1216697"/>
          </a:xfrm>
          <a:prstGeom prst="rect">
            <a:avLst/>
          </a:prstGeom>
          <a:noFill/>
        </p:spPr>
        <p:txBody>
          <a:bodyPr vert="vert270" wrap="square" rtlCol="0">
            <a:spAutoFit/>
          </a:bodyPr>
          <a:lstStyle/>
          <a:p>
            <a:pPr algn="ctr"/>
            <a:r>
              <a:rPr lang="de-DE" sz="800" b="1" dirty="0" err="1">
                <a:solidFill>
                  <a:schemeClr val="bg1"/>
                </a:solidFill>
                <a:highlight>
                  <a:srgbClr val="FFFF00"/>
                </a:highlight>
                <a:latin typeface="Arial" panose="020B0604020202020204" pitchFamily="34" charset="0"/>
                <a:cs typeface="Arial" panose="020B0604020202020204" pitchFamily="34" charset="0"/>
              </a:rPr>
              <a:t>Satisfy</a:t>
            </a:r>
            <a:endParaRPr lang="de-DE" sz="800" b="1" dirty="0">
              <a:solidFill>
                <a:schemeClr val="bg1"/>
              </a:solidFill>
              <a:highlight>
                <a:srgbClr val="FFFF00"/>
              </a:highlight>
              <a:latin typeface="Arial" panose="020B0604020202020204" pitchFamily="34" charset="0"/>
              <a:cs typeface="Arial" panose="020B0604020202020204" pitchFamily="34" charset="0"/>
            </a:endParaRPr>
          </a:p>
        </p:txBody>
      </p:sp>
      <p:sp>
        <p:nvSpPr>
          <p:cNvPr id="19" name="Textfeld 18">
            <a:extLst>
              <a:ext uri="{FF2B5EF4-FFF2-40B4-BE49-F238E27FC236}">
                <a16:creationId xmlns:a16="http://schemas.microsoft.com/office/drawing/2014/main" id="{F154A138-A898-4AD7-BB2F-25C5F4D30E48}"/>
              </a:ext>
            </a:extLst>
          </p:cNvPr>
          <p:cNvSpPr txBox="1"/>
          <p:nvPr/>
        </p:nvSpPr>
        <p:spPr>
          <a:xfrm>
            <a:off x="1429457" y="2971440"/>
            <a:ext cx="307777" cy="1216697"/>
          </a:xfrm>
          <a:prstGeom prst="rect">
            <a:avLst/>
          </a:prstGeom>
          <a:noFill/>
        </p:spPr>
        <p:txBody>
          <a:bodyPr vert="vert270" wrap="square" rtlCol="0">
            <a:spAutoFit/>
          </a:bodyPr>
          <a:lstStyle/>
          <a:p>
            <a:pPr algn="ctr"/>
            <a:r>
              <a:rPr lang="de-DE" sz="800" b="1" dirty="0">
                <a:solidFill>
                  <a:schemeClr val="bg1"/>
                </a:solidFill>
                <a:highlight>
                  <a:srgbClr val="FFFF00"/>
                </a:highlight>
                <a:latin typeface="Arial" panose="020B0604020202020204" pitchFamily="34" charset="0"/>
                <a:cs typeface="Arial" panose="020B0604020202020204" pitchFamily="34" charset="0"/>
              </a:rPr>
              <a:t>Neutral</a:t>
            </a:r>
          </a:p>
        </p:txBody>
      </p:sp>
      <p:sp>
        <p:nvSpPr>
          <p:cNvPr id="20" name="Textfeld 19">
            <a:extLst>
              <a:ext uri="{FF2B5EF4-FFF2-40B4-BE49-F238E27FC236}">
                <a16:creationId xmlns:a16="http://schemas.microsoft.com/office/drawing/2014/main" id="{5BEC7A32-7FE6-4C41-A7D2-C962CF62D007}"/>
              </a:ext>
            </a:extLst>
          </p:cNvPr>
          <p:cNvSpPr txBox="1"/>
          <p:nvPr/>
        </p:nvSpPr>
        <p:spPr>
          <a:xfrm>
            <a:off x="6395217" y="3921281"/>
            <a:ext cx="3794259" cy="2677656"/>
          </a:xfrm>
          <a:prstGeom prst="rect">
            <a:avLst/>
          </a:prstGeom>
          <a:solidFill>
            <a:srgbClr val="FF0000"/>
          </a:solidFill>
        </p:spPr>
        <p:txBody>
          <a:bodyPr wrap="square" rtlCol="0">
            <a:spAutoFit/>
          </a:bodyPr>
          <a:lstStyle/>
          <a:p>
            <a:r>
              <a:rPr lang="de-CH" sz="1050" b="1" u="sng" dirty="0" err="1">
                <a:solidFill>
                  <a:schemeClr val="bg1"/>
                </a:solidFill>
              </a:rPr>
              <a:t>Receive</a:t>
            </a:r>
            <a:r>
              <a:rPr lang="de-CH" sz="1050" b="1" u="sng" dirty="0">
                <a:solidFill>
                  <a:schemeClr val="bg1"/>
                </a:solidFill>
              </a:rPr>
              <a:t> </a:t>
            </a:r>
            <a:r>
              <a:rPr lang="de-CH" sz="1050" b="1" u="sng" dirty="0" err="1">
                <a:solidFill>
                  <a:schemeClr val="bg1"/>
                </a:solidFill>
              </a:rPr>
              <a:t>data</a:t>
            </a:r>
            <a:r>
              <a:rPr lang="de-CH" sz="1050" b="1" u="sng" dirty="0">
                <a:solidFill>
                  <a:schemeClr val="bg1"/>
                </a:solidFill>
              </a:rPr>
              <a:t>: </a:t>
            </a:r>
            <a:br>
              <a:rPr lang="de-CH" sz="1050" b="1" u="sng" dirty="0">
                <a:solidFill>
                  <a:schemeClr val="bg1"/>
                </a:solidFill>
              </a:rPr>
            </a:br>
            <a:r>
              <a:rPr lang="de-CH" sz="1050" b="1" dirty="0">
                <a:solidFill>
                  <a:schemeClr val="bg1"/>
                </a:solidFill>
              </a:rPr>
              <a:t>Description: </a:t>
            </a:r>
            <a:r>
              <a:rPr lang="de-CH" sz="1050" dirty="0">
                <a:solidFill>
                  <a:schemeClr val="bg1"/>
                </a:solidFill>
              </a:rPr>
              <a:t>After </a:t>
            </a:r>
            <a:r>
              <a:rPr lang="en-US" sz="1050" dirty="0">
                <a:solidFill>
                  <a:schemeClr val="bg1"/>
                </a:solidFill>
              </a:rPr>
              <a:t>extraction/ providing data on the site of the client, the audit-team has to forward the extracted and provided data to the data management team for the  validation of the data. </a:t>
            </a:r>
          </a:p>
          <a:p>
            <a:endParaRPr lang="en-US" sz="1050" b="1" dirty="0">
              <a:solidFill>
                <a:schemeClr val="bg1"/>
              </a:solidFill>
            </a:endParaRPr>
          </a:p>
          <a:p>
            <a:endParaRPr lang="en-US" sz="1050" b="1" dirty="0">
              <a:solidFill>
                <a:schemeClr val="bg1"/>
              </a:solidFill>
            </a:endParaRPr>
          </a:p>
          <a:p>
            <a:r>
              <a:rPr lang="en-US" sz="1050" b="1" dirty="0">
                <a:solidFill>
                  <a:schemeClr val="bg1"/>
                </a:solidFill>
              </a:rPr>
              <a:t>GAP</a:t>
            </a:r>
            <a:r>
              <a:rPr lang="en-US" sz="1050" dirty="0">
                <a:solidFill>
                  <a:schemeClr val="bg1"/>
                </a:solidFill>
              </a:rPr>
              <a:t>: This step is not valuable and needs a lot of time to forward the data in the correct form and structure to the data management team as well as to coordinate in the case for a correction with the client. It can be a very long cycle because of different adjustments</a:t>
            </a:r>
            <a:endParaRPr lang="de-CH" sz="1050" b="1" u="sng" dirty="0">
              <a:solidFill>
                <a:schemeClr val="bg1"/>
              </a:solidFill>
            </a:endParaRPr>
          </a:p>
          <a:p>
            <a:endParaRPr lang="de-DE" dirty="0">
              <a:solidFill>
                <a:schemeClr val="bg1"/>
              </a:solidFill>
            </a:endParaRPr>
          </a:p>
          <a:p>
            <a:endParaRPr lang="en-US" sz="2400" dirty="0"/>
          </a:p>
        </p:txBody>
      </p:sp>
      <p:sp>
        <p:nvSpPr>
          <p:cNvPr id="21" name="Textfeld 20">
            <a:extLst>
              <a:ext uri="{FF2B5EF4-FFF2-40B4-BE49-F238E27FC236}">
                <a16:creationId xmlns:a16="http://schemas.microsoft.com/office/drawing/2014/main" id="{3FBDE5D5-ADFA-4D45-B413-FAFA95506358}"/>
              </a:ext>
            </a:extLst>
          </p:cNvPr>
          <p:cNvSpPr txBox="1"/>
          <p:nvPr/>
        </p:nvSpPr>
        <p:spPr>
          <a:xfrm>
            <a:off x="9881699" y="5298209"/>
            <a:ext cx="307777" cy="1216697"/>
          </a:xfrm>
          <a:prstGeom prst="rect">
            <a:avLst/>
          </a:prstGeom>
          <a:noFill/>
        </p:spPr>
        <p:txBody>
          <a:bodyPr vert="vert270" wrap="square" rtlCol="0">
            <a:spAutoFit/>
          </a:bodyPr>
          <a:lstStyle/>
          <a:p>
            <a:pPr algn="ctr"/>
            <a:r>
              <a:rPr lang="de-DE" sz="800" b="1" dirty="0" err="1">
                <a:solidFill>
                  <a:schemeClr val="bg1"/>
                </a:solidFill>
                <a:highlight>
                  <a:srgbClr val="FFFF00"/>
                </a:highlight>
                <a:latin typeface="Arial" panose="020B0604020202020204" pitchFamily="34" charset="0"/>
                <a:cs typeface="Arial" panose="020B0604020202020204" pitchFamily="34" charset="0"/>
              </a:rPr>
              <a:t>Horrible</a:t>
            </a:r>
            <a:endParaRPr lang="de-DE" sz="800" b="1" dirty="0">
              <a:solidFill>
                <a:schemeClr val="bg1"/>
              </a:solidFill>
              <a:highlight>
                <a:srgbClr val="FFFF00"/>
              </a:highlight>
              <a:latin typeface="Arial" panose="020B0604020202020204" pitchFamily="34" charset="0"/>
              <a:cs typeface="Arial" panose="020B0604020202020204" pitchFamily="34" charset="0"/>
            </a:endParaRPr>
          </a:p>
        </p:txBody>
      </p:sp>
      <p:sp>
        <p:nvSpPr>
          <p:cNvPr id="22" name="Textfeld 21">
            <a:extLst>
              <a:ext uri="{FF2B5EF4-FFF2-40B4-BE49-F238E27FC236}">
                <a16:creationId xmlns:a16="http://schemas.microsoft.com/office/drawing/2014/main" id="{232B1BCA-D156-4728-B97B-8C9CE1AF45C8}"/>
              </a:ext>
            </a:extLst>
          </p:cNvPr>
          <p:cNvSpPr txBox="1"/>
          <p:nvPr/>
        </p:nvSpPr>
        <p:spPr>
          <a:xfrm>
            <a:off x="8095509" y="951442"/>
            <a:ext cx="3794259" cy="2516073"/>
          </a:xfrm>
          <a:prstGeom prst="rect">
            <a:avLst/>
          </a:prstGeom>
          <a:solidFill>
            <a:srgbClr val="FFC000"/>
          </a:solidFill>
        </p:spPr>
        <p:txBody>
          <a:bodyPr wrap="square" rtlCol="0">
            <a:spAutoFit/>
          </a:bodyPr>
          <a:lstStyle/>
          <a:p>
            <a:r>
              <a:rPr lang="en-US" sz="1050" b="1" u="sng" dirty="0">
                <a:solidFill>
                  <a:schemeClr val="bg1"/>
                </a:solidFill>
              </a:rPr>
              <a:t>Finalize CoA, DM and IP</a:t>
            </a:r>
            <a:r>
              <a:rPr lang="de-CH" sz="1050" b="1" u="sng" dirty="0">
                <a:solidFill>
                  <a:schemeClr val="bg1"/>
                </a:solidFill>
              </a:rPr>
              <a:t>: </a:t>
            </a:r>
            <a:br>
              <a:rPr lang="de-CH" sz="1050" b="1" u="sng" dirty="0">
                <a:solidFill>
                  <a:schemeClr val="bg1"/>
                </a:solidFill>
              </a:rPr>
            </a:br>
            <a:r>
              <a:rPr lang="de-CH" sz="1050" b="1" dirty="0">
                <a:solidFill>
                  <a:schemeClr val="bg1"/>
                </a:solidFill>
              </a:rPr>
              <a:t>Description: </a:t>
            </a:r>
            <a:r>
              <a:rPr lang="de-CH" sz="1050" dirty="0">
                <a:solidFill>
                  <a:schemeClr val="bg1"/>
                </a:solidFill>
              </a:rPr>
              <a:t>After </a:t>
            </a:r>
            <a:r>
              <a:rPr lang="de-CH" sz="1050" dirty="0" err="1">
                <a:solidFill>
                  <a:schemeClr val="bg1"/>
                </a:solidFill>
              </a:rPr>
              <a:t>the</a:t>
            </a:r>
            <a:r>
              <a:rPr lang="de-CH" sz="1050" dirty="0">
                <a:solidFill>
                  <a:schemeClr val="bg1"/>
                </a:solidFill>
              </a:rPr>
              <a:t> </a:t>
            </a:r>
            <a:r>
              <a:rPr lang="de-CH" sz="1050" dirty="0" err="1">
                <a:solidFill>
                  <a:schemeClr val="bg1"/>
                </a:solidFill>
              </a:rPr>
              <a:t>receipt</a:t>
            </a:r>
            <a:r>
              <a:rPr lang="de-CH" sz="1050" dirty="0">
                <a:solidFill>
                  <a:schemeClr val="bg1"/>
                </a:solidFill>
              </a:rPr>
              <a:t> </a:t>
            </a:r>
            <a:r>
              <a:rPr lang="de-CH" sz="1050" dirty="0" err="1">
                <a:solidFill>
                  <a:schemeClr val="bg1"/>
                </a:solidFill>
              </a:rPr>
              <a:t>of</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CoA</a:t>
            </a:r>
            <a:r>
              <a:rPr lang="de-CH" sz="1050" dirty="0">
                <a:solidFill>
                  <a:schemeClr val="bg1"/>
                </a:solidFill>
              </a:rPr>
              <a:t> </a:t>
            </a:r>
            <a:r>
              <a:rPr lang="de-CH" sz="1050" dirty="0" err="1">
                <a:solidFill>
                  <a:schemeClr val="bg1"/>
                </a:solidFill>
              </a:rPr>
              <a:t>from</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management</a:t>
            </a:r>
            <a:r>
              <a:rPr lang="de-CH" sz="1050" dirty="0">
                <a:solidFill>
                  <a:schemeClr val="bg1"/>
                </a:solidFill>
              </a:rPr>
              <a:t> team, DM and IP, </a:t>
            </a:r>
            <a:r>
              <a:rPr lang="de-CH" sz="1050" dirty="0" err="1">
                <a:solidFill>
                  <a:schemeClr val="bg1"/>
                </a:solidFill>
              </a:rPr>
              <a:t>the</a:t>
            </a:r>
            <a:r>
              <a:rPr lang="de-CH" sz="1050" dirty="0">
                <a:solidFill>
                  <a:schemeClr val="bg1"/>
                </a:solidFill>
              </a:rPr>
              <a:t> audit-team </a:t>
            </a:r>
            <a:r>
              <a:rPr lang="de-CH" sz="1050" dirty="0" err="1">
                <a:solidFill>
                  <a:schemeClr val="bg1"/>
                </a:solidFill>
              </a:rPr>
              <a:t>has</a:t>
            </a:r>
            <a:r>
              <a:rPr lang="de-CH" sz="1050" dirty="0">
                <a:solidFill>
                  <a:schemeClr val="bg1"/>
                </a:solidFill>
              </a:rPr>
              <a:t> </a:t>
            </a:r>
            <a:r>
              <a:rPr lang="de-CH" sz="1050" dirty="0" err="1">
                <a:solidFill>
                  <a:schemeClr val="bg1"/>
                </a:solidFill>
              </a:rPr>
              <a:t>to</a:t>
            </a:r>
            <a:r>
              <a:rPr lang="de-CH" sz="1050" dirty="0">
                <a:solidFill>
                  <a:schemeClr val="bg1"/>
                </a:solidFill>
              </a:rPr>
              <a:t> </a:t>
            </a:r>
            <a:r>
              <a:rPr lang="de-CH" sz="1050" dirty="0" err="1">
                <a:solidFill>
                  <a:schemeClr val="bg1"/>
                </a:solidFill>
              </a:rPr>
              <a:t>forward</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to</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management</a:t>
            </a:r>
            <a:r>
              <a:rPr lang="de-CH" sz="1050" dirty="0">
                <a:solidFill>
                  <a:schemeClr val="bg1"/>
                </a:solidFill>
              </a:rPr>
              <a:t> team. </a:t>
            </a:r>
            <a:r>
              <a:rPr lang="de-CH" sz="1050" dirty="0" err="1">
                <a:solidFill>
                  <a:schemeClr val="bg1"/>
                </a:solidFill>
              </a:rPr>
              <a:t>If</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receipt</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is</a:t>
            </a:r>
            <a:r>
              <a:rPr lang="de-CH" sz="1050" dirty="0">
                <a:solidFill>
                  <a:schemeClr val="bg1"/>
                </a:solidFill>
              </a:rPr>
              <a:t> not </a:t>
            </a:r>
            <a:r>
              <a:rPr lang="de-CH" sz="1050" dirty="0" err="1">
                <a:solidFill>
                  <a:schemeClr val="bg1"/>
                </a:solidFill>
              </a:rPr>
              <a:t>completed</a:t>
            </a:r>
            <a:r>
              <a:rPr lang="de-CH" sz="1050" dirty="0">
                <a:solidFill>
                  <a:schemeClr val="bg1"/>
                </a:solidFill>
              </a:rPr>
              <a:t>, </a:t>
            </a:r>
            <a:r>
              <a:rPr lang="de-CH" sz="1050" dirty="0" err="1">
                <a:solidFill>
                  <a:schemeClr val="bg1"/>
                </a:solidFill>
              </a:rPr>
              <a:t>the</a:t>
            </a:r>
            <a:r>
              <a:rPr lang="de-CH" sz="1050" dirty="0">
                <a:solidFill>
                  <a:schemeClr val="bg1"/>
                </a:solidFill>
              </a:rPr>
              <a:t> audit-team </a:t>
            </a:r>
            <a:r>
              <a:rPr lang="de-CH" sz="1050" dirty="0" err="1">
                <a:solidFill>
                  <a:schemeClr val="bg1"/>
                </a:solidFill>
              </a:rPr>
              <a:t>has</a:t>
            </a:r>
            <a:r>
              <a:rPr lang="de-CH" sz="1050" dirty="0">
                <a:solidFill>
                  <a:schemeClr val="bg1"/>
                </a:solidFill>
              </a:rPr>
              <a:t> </a:t>
            </a:r>
            <a:r>
              <a:rPr lang="de-CH" sz="1050" dirty="0" err="1">
                <a:solidFill>
                  <a:schemeClr val="bg1"/>
                </a:solidFill>
              </a:rPr>
              <a:t>coordinate</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complement</a:t>
            </a:r>
            <a:r>
              <a:rPr lang="de-CH" sz="1050" dirty="0">
                <a:solidFill>
                  <a:schemeClr val="bg1"/>
                </a:solidFill>
              </a:rPr>
              <a:t> </a:t>
            </a:r>
            <a:r>
              <a:rPr lang="de-CH" sz="1050" dirty="0" err="1">
                <a:solidFill>
                  <a:schemeClr val="bg1"/>
                </a:solidFill>
              </a:rPr>
              <a:t>of</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with</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management</a:t>
            </a:r>
            <a:r>
              <a:rPr lang="de-CH" sz="1050" dirty="0">
                <a:solidFill>
                  <a:schemeClr val="bg1"/>
                </a:solidFill>
              </a:rPr>
              <a:t> team</a:t>
            </a:r>
            <a:r>
              <a:rPr lang="en-US" sz="1050" dirty="0">
                <a:solidFill>
                  <a:schemeClr val="bg1"/>
                </a:solidFill>
              </a:rPr>
              <a:t>. </a:t>
            </a:r>
          </a:p>
          <a:p>
            <a:endParaRPr lang="en-US" sz="1050" b="1" dirty="0">
              <a:solidFill>
                <a:schemeClr val="bg1"/>
              </a:solidFill>
            </a:endParaRPr>
          </a:p>
          <a:p>
            <a:r>
              <a:rPr lang="en-US" sz="1050" b="1" dirty="0">
                <a:solidFill>
                  <a:schemeClr val="bg1"/>
                </a:solidFill>
              </a:rPr>
              <a:t>GAP</a:t>
            </a:r>
            <a:r>
              <a:rPr lang="en-US" sz="1050" dirty="0">
                <a:solidFill>
                  <a:schemeClr val="bg1"/>
                </a:solidFill>
              </a:rPr>
              <a:t>: </a:t>
            </a:r>
            <a:r>
              <a:rPr lang="de-CH" sz="1050" dirty="0" err="1">
                <a:solidFill>
                  <a:schemeClr val="bg1"/>
                </a:solidFill>
              </a:rPr>
              <a:t>Depends</a:t>
            </a:r>
            <a:r>
              <a:rPr lang="de-CH" sz="1050" dirty="0">
                <a:solidFill>
                  <a:schemeClr val="bg1"/>
                </a:solidFill>
              </a:rPr>
              <a:t> </a:t>
            </a:r>
            <a:r>
              <a:rPr lang="de-CH" sz="1050" dirty="0" err="1">
                <a:solidFill>
                  <a:schemeClr val="bg1"/>
                </a:solidFill>
              </a:rPr>
              <a:t>of</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complement</a:t>
            </a:r>
            <a:r>
              <a:rPr lang="de-CH" sz="1050" dirty="0">
                <a:solidFill>
                  <a:schemeClr val="bg1"/>
                </a:solidFill>
              </a:rPr>
              <a:t> </a:t>
            </a:r>
            <a:r>
              <a:rPr lang="de-CH" sz="1050" dirty="0" err="1">
                <a:solidFill>
                  <a:schemeClr val="bg1"/>
                </a:solidFill>
              </a:rPr>
              <a:t>of</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finalized</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coordination</a:t>
            </a:r>
            <a:r>
              <a:rPr lang="de-CH" sz="1050" dirty="0">
                <a:solidFill>
                  <a:schemeClr val="bg1"/>
                </a:solidFill>
              </a:rPr>
              <a:t> </a:t>
            </a:r>
            <a:r>
              <a:rPr lang="de-CH" sz="1050" dirty="0" err="1">
                <a:solidFill>
                  <a:schemeClr val="bg1"/>
                </a:solidFill>
              </a:rPr>
              <a:t>effort</a:t>
            </a:r>
            <a:r>
              <a:rPr lang="de-CH" sz="1050" dirty="0">
                <a:solidFill>
                  <a:schemeClr val="bg1"/>
                </a:solidFill>
              </a:rPr>
              <a:t> </a:t>
            </a:r>
            <a:r>
              <a:rPr lang="de-CH" sz="1050" dirty="0" err="1">
                <a:solidFill>
                  <a:schemeClr val="bg1"/>
                </a:solidFill>
              </a:rPr>
              <a:t>can</a:t>
            </a:r>
            <a:r>
              <a:rPr lang="de-CH" sz="1050" dirty="0">
                <a:solidFill>
                  <a:schemeClr val="bg1"/>
                </a:solidFill>
              </a:rPr>
              <a:t> </a:t>
            </a:r>
            <a:r>
              <a:rPr lang="de-CH" sz="1050" dirty="0" err="1">
                <a:solidFill>
                  <a:schemeClr val="bg1"/>
                </a:solidFill>
              </a:rPr>
              <a:t>be</a:t>
            </a:r>
            <a:r>
              <a:rPr lang="de-CH" sz="1050" dirty="0">
                <a:solidFill>
                  <a:schemeClr val="bg1"/>
                </a:solidFill>
              </a:rPr>
              <a:t> </a:t>
            </a:r>
            <a:r>
              <a:rPr lang="de-CH" sz="1050" dirty="0" err="1">
                <a:solidFill>
                  <a:schemeClr val="bg1"/>
                </a:solidFill>
              </a:rPr>
              <a:t>very</a:t>
            </a:r>
            <a:r>
              <a:rPr lang="de-CH" sz="1050" dirty="0">
                <a:solidFill>
                  <a:schemeClr val="bg1"/>
                </a:solidFill>
              </a:rPr>
              <a:t> </a:t>
            </a:r>
            <a:r>
              <a:rPr lang="de-CH" sz="1050" dirty="0" err="1">
                <a:solidFill>
                  <a:schemeClr val="bg1"/>
                </a:solidFill>
              </a:rPr>
              <a:t>hight</a:t>
            </a:r>
            <a:r>
              <a:rPr lang="de-CH" sz="1050" dirty="0">
                <a:solidFill>
                  <a:schemeClr val="bg1"/>
                </a:solidFill>
              </a:rPr>
              <a:t>, </a:t>
            </a:r>
            <a:r>
              <a:rPr lang="de-CH" sz="1050" dirty="0" err="1">
                <a:solidFill>
                  <a:schemeClr val="bg1"/>
                </a:solidFill>
              </a:rPr>
              <a:t>to</a:t>
            </a:r>
            <a:r>
              <a:rPr lang="de-CH" sz="1050" dirty="0">
                <a:solidFill>
                  <a:schemeClr val="bg1"/>
                </a:solidFill>
              </a:rPr>
              <a:t> </a:t>
            </a:r>
            <a:r>
              <a:rPr lang="de-CH" sz="1050" dirty="0" err="1">
                <a:solidFill>
                  <a:schemeClr val="bg1"/>
                </a:solidFill>
              </a:rPr>
              <a:t>get</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necessary</a:t>
            </a:r>
            <a:r>
              <a:rPr lang="de-CH" sz="1050" dirty="0">
                <a:solidFill>
                  <a:schemeClr val="bg1"/>
                </a:solidFill>
              </a:rPr>
              <a:t> </a:t>
            </a:r>
            <a:r>
              <a:rPr lang="de-CH" sz="1050" dirty="0" err="1">
                <a:solidFill>
                  <a:schemeClr val="bg1"/>
                </a:solidFill>
              </a:rPr>
              <a:t>needed</a:t>
            </a:r>
            <a:r>
              <a:rPr lang="de-CH" sz="1050" dirty="0">
                <a:solidFill>
                  <a:schemeClr val="bg1"/>
                </a:solidFill>
              </a:rPr>
              <a:t> </a:t>
            </a:r>
            <a:r>
              <a:rPr lang="de-CH" sz="1050" dirty="0" err="1">
                <a:solidFill>
                  <a:schemeClr val="bg1"/>
                </a:solidFill>
              </a:rPr>
              <a:t>data</a:t>
            </a:r>
            <a:r>
              <a:rPr lang="de-CH" sz="1050" dirty="0">
                <a:solidFill>
                  <a:schemeClr val="bg1"/>
                </a:solidFill>
              </a:rPr>
              <a:t> </a:t>
            </a:r>
            <a:r>
              <a:rPr lang="de-CH" sz="1050" dirty="0" err="1">
                <a:solidFill>
                  <a:schemeClr val="bg1"/>
                </a:solidFill>
              </a:rPr>
              <a:t>for</a:t>
            </a:r>
            <a:r>
              <a:rPr lang="de-CH" sz="1050" dirty="0">
                <a:solidFill>
                  <a:schemeClr val="bg1"/>
                </a:solidFill>
              </a:rPr>
              <a:t> </a:t>
            </a:r>
            <a:r>
              <a:rPr lang="de-CH" sz="1050" dirty="0" err="1">
                <a:solidFill>
                  <a:schemeClr val="bg1"/>
                </a:solidFill>
              </a:rPr>
              <a:t>the</a:t>
            </a:r>
            <a:r>
              <a:rPr lang="de-CH" sz="1050" dirty="0">
                <a:solidFill>
                  <a:schemeClr val="bg1"/>
                </a:solidFill>
              </a:rPr>
              <a:t> </a:t>
            </a:r>
            <a:r>
              <a:rPr lang="de-CH" sz="1050" dirty="0" err="1">
                <a:solidFill>
                  <a:schemeClr val="bg1"/>
                </a:solidFill>
              </a:rPr>
              <a:t>complement</a:t>
            </a:r>
            <a:endParaRPr lang="de-CH" sz="1050" b="1" u="sng" dirty="0">
              <a:solidFill>
                <a:schemeClr val="bg1"/>
              </a:solidFill>
            </a:endParaRPr>
          </a:p>
          <a:p>
            <a:endParaRPr lang="de-DE" dirty="0"/>
          </a:p>
          <a:p>
            <a:endParaRPr lang="en-US" sz="2400" dirty="0"/>
          </a:p>
        </p:txBody>
      </p:sp>
      <p:sp>
        <p:nvSpPr>
          <p:cNvPr id="23" name="Textfeld 22">
            <a:extLst>
              <a:ext uri="{FF2B5EF4-FFF2-40B4-BE49-F238E27FC236}">
                <a16:creationId xmlns:a16="http://schemas.microsoft.com/office/drawing/2014/main" id="{9D19FAC4-EED9-41F4-B3AB-E77161921826}"/>
              </a:ext>
            </a:extLst>
          </p:cNvPr>
          <p:cNvSpPr txBox="1"/>
          <p:nvPr/>
        </p:nvSpPr>
        <p:spPr>
          <a:xfrm>
            <a:off x="11465370" y="2557816"/>
            <a:ext cx="307777" cy="1216697"/>
          </a:xfrm>
          <a:prstGeom prst="rect">
            <a:avLst/>
          </a:prstGeom>
          <a:noFill/>
        </p:spPr>
        <p:txBody>
          <a:bodyPr vert="vert270" wrap="square" rtlCol="0">
            <a:spAutoFit/>
          </a:bodyPr>
          <a:lstStyle/>
          <a:p>
            <a:pPr algn="ctr"/>
            <a:r>
              <a:rPr lang="de-DE" sz="800" b="1" dirty="0">
                <a:solidFill>
                  <a:schemeClr val="bg1"/>
                </a:solidFill>
                <a:highlight>
                  <a:srgbClr val="FFFF00"/>
                </a:highlight>
                <a:latin typeface="Arial" panose="020B0604020202020204" pitchFamily="34" charset="0"/>
                <a:cs typeface="Arial" panose="020B0604020202020204" pitchFamily="34" charset="0"/>
              </a:rPr>
              <a:t>Bad</a:t>
            </a:r>
          </a:p>
        </p:txBody>
      </p:sp>
    </p:spTree>
    <p:extLst>
      <p:ext uri="{BB962C8B-B14F-4D97-AF65-F5344CB8AC3E}">
        <p14:creationId xmlns:p14="http://schemas.microsoft.com/office/powerpoint/2010/main" val="3151913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D72558-A74C-AA4F-A287-F4D21E72D90B}"/>
              </a:ext>
            </a:extLst>
          </p:cNvPr>
          <p:cNvSpPr>
            <a:spLocks noGrp="1"/>
          </p:cNvSpPr>
          <p:nvPr>
            <p:ph type="title"/>
          </p:nvPr>
        </p:nvSpPr>
        <p:spPr/>
        <p:txBody>
          <a:bodyPr/>
          <a:lstStyle/>
          <a:p>
            <a:r>
              <a:rPr lang="de-DE" dirty="0">
                <a:solidFill>
                  <a:schemeClr val="accent1"/>
                </a:solidFill>
              </a:rPr>
              <a:t>As-</a:t>
            </a:r>
            <a:r>
              <a:rPr lang="de-DE" dirty="0" err="1">
                <a:solidFill>
                  <a:schemeClr val="accent1"/>
                </a:solidFill>
              </a:rPr>
              <a:t>is</a:t>
            </a:r>
            <a:endParaRPr lang="de-DE" dirty="0">
              <a:solidFill>
                <a:schemeClr val="accent1"/>
              </a:solidFill>
            </a:endParaRPr>
          </a:p>
        </p:txBody>
      </p:sp>
      <p:pic>
        <p:nvPicPr>
          <p:cNvPr id="4" name="Grafik 3">
            <a:extLst>
              <a:ext uri="{FF2B5EF4-FFF2-40B4-BE49-F238E27FC236}">
                <a16:creationId xmlns:a16="http://schemas.microsoft.com/office/drawing/2014/main" id="{2580510B-C5D1-4B6C-AACD-538BE25E278A}"/>
              </a:ext>
            </a:extLst>
          </p:cNvPr>
          <p:cNvPicPr>
            <a:picLocks noChangeAspect="1"/>
          </p:cNvPicPr>
          <p:nvPr/>
        </p:nvPicPr>
        <p:blipFill>
          <a:blip r:embed="rId2"/>
          <a:stretch>
            <a:fillRect/>
          </a:stretch>
        </p:blipFill>
        <p:spPr>
          <a:xfrm>
            <a:off x="111760" y="1996132"/>
            <a:ext cx="11866880" cy="4101665"/>
          </a:xfrm>
          <a:prstGeom prst="rect">
            <a:avLst/>
          </a:prstGeom>
        </p:spPr>
      </p:pic>
    </p:spTree>
    <p:extLst>
      <p:ext uri="{BB962C8B-B14F-4D97-AF65-F5344CB8AC3E}">
        <p14:creationId xmlns:p14="http://schemas.microsoft.com/office/powerpoint/2010/main" val="300786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3181ED-4C3C-0848-87D0-6F8351DE30C8}"/>
              </a:ext>
            </a:extLst>
          </p:cNvPr>
          <p:cNvSpPr>
            <a:spLocks noGrp="1"/>
          </p:cNvSpPr>
          <p:nvPr>
            <p:ph type="title"/>
          </p:nvPr>
        </p:nvSpPr>
        <p:spPr/>
        <p:txBody>
          <a:bodyPr/>
          <a:lstStyle/>
          <a:p>
            <a:r>
              <a:rPr lang="de-DE" dirty="0">
                <a:solidFill>
                  <a:schemeClr val="accent1"/>
                </a:solidFill>
              </a:rPr>
              <a:t>Solution (Anton)</a:t>
            </a:r>
          </a:p>
        </p:txBody>
      </p:sp>
      <p:sp>
        <p:nvSpPr>
          <p:cNvPr id="3" name="Inhaltsplatzhalter 2">
            <a:extLst>
              <a:ext uri="{FF2B5EF4-FFF2-40B4-BE49-F238E27FC236}">
                <a16:creationId xmlns:a16="http://schemas.microsoft.com/office/drawing/2014/main" id="{9D226D79-B344-B74F-BA12-CA359C551904}"/>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1702771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D72558-A74C-AA4F-A287-F4D21E72D90B}"/>
              </a:ext>
            </a:extLst>
          </p:cNvPr>
          <p:cNvSpPr>
            <a:spLocks noGrp="1"/>
          </p:cNvSpPr>
          <p:nvPr>
            <p:ph type="title"/>
          </p:nvPr>
        </p:nvSpPr>
        <p:spPr>
          <a:xfrm>
            <a:off x="546149" y="-167846"/>
            <a:ext cx="9905998" cy="1905000"/>
          </a:xfrm>
        </p:spPr>
        <p:txBody>
          <a:bodyPr/>
          <a:lstStyle/>
          <a:p>
            <a:r>
              <a:rPr lang="de-DE" dirty="0">
                <a:solidFill>
                  <a:schemeClr val="accent1"/>
                </a:solidFill>
              </a:rPr>
              <a:t>Customer Journey </a:t>
            </a:r>
            <a:r>
              <a:rPr lang="de-DE" dirty="0" err="1">
                <a:solidFill>
                  <a:schemeClr val="accent1"/>
                </a:solidFill>
              </a:rPr>
              <a:t>with</a:t>
            </a:r>
            <a:r>
              <a:rPr lang="de-DE" dirty="0">
                <a:solidFill>
                  <a:schemeClr val="accent1"/>
                </a:solidFill>
              </a:rPr>
              <a:t> </a:t>
            </a:r>
            <a:r>
              <a:rPr lang="de-DE" dirty="0" err="1">
                <a:solidFill>
                  <a:schemeClr val="accent1"/>
                </a:solidFill>
              </a:rPr>
              <a:t>our</a:t>
            </a:r>
            <a:r>
              <a:rPr lang="de-DE" dirty="0">
                <a:solidFill>
                  <a:schemeClr val="accent1"/>
                </a:solidFill>
              </a:rPr>
              <a:t> </a:t>
            </a:r>
            <a:r>
              <a:rPr lang="de-DE" dirty="0" err="1">
                <a:solidFill>
                  <a:schemeClr val="accent1"/>
                </a:solidFill>
              </a:rPr>
              <a:t>solution</a:t>
            </a:r>
            <a:endParaRPr lang="de-DE" dirty="0">
              <a:solidFill>
                <a:schemeClr val="accent1"/>
              </a:solidFill>
            </a:endParaRPr>
          </a:p>
        </p:txBody>
      </p:sp>
      <p:sp>
        <p:nvSpPr>
          <p:cNvPr id="16" name="Textfeld 15">
            <a:extLst>
              <a:ext uri="{FF2B5EF4-FFF2-40B4-BE49-F238E27FC236}">
                <a16:creationId xmlns:a16="http://schemas.microsoft.com/office/drawing/2014/main" id="{9268B176-E483-4112-B641-0107A2E34189}"/>
              </a:ext>
            </a:extLst>
          </p:cNvPr>
          <p:cNvSpPr txBox="1"/>
          <p:nvPr/>
        </p:nvSpPr>
        <p:spPr>
          <a:xfrm>
            <a:off x="1014909" y="1950000"/>
            <a:ext cx="1444650" cy="2385268"/>
          </a:xfrm>
          <a:prstGeom prst="rect">
            <a:avLst/>
          </a:prstGeom>
          <a:solidFill>
            <a:srgbClr val="FFFF00"/>
          </a:solidFill>
        </p:spPr>
        <p:txBody>
          <a:bodyPr wrap="square" rtlCol="0">
            <a:spAutoFit/>
          </a:bodyPr>
          <a:lstStyle/>
          <a:p>
            <a:r>
              <a:rPr lang="en-US" sz="1100" b="1" u="sng" dirty="0">
                <a:solidFill>
                  <a:schemeClr val="bg1"/>
                </a:solidFill>
              </a:rPr>
              <a:t>Fill out request</a:t>
            </a:r>
          </a:p>
          <a:p>
            <a:r>
              <a:rPr lang="de-CH" sz="1100" b="1" dirty="0">
                <a:solidFill>
                  <a:schemeClr val="bg1"/>
                </a:solidFill>
              </a:rPr>
              <a:t>D</a:t>
            </a:r>
            <a:r>
              <a:rPr lang="en-US" sz="1100" b="1" dirty="0" err="1">
                <a:solidFill>
                  <a:schemeClr val="bg1"/>
                </a:solidFill>
              </a:rPr>
              <a:t>escription</a:t>
            </a:r>
            <a:r>
              <a:rPr lang="en-US" sz="1100" b="1" dirty="0">
                <a:solidFill>
                  <a:schemeClr val="bg1"/>
                </a:solidFill>
              </a:rPr>
              <a:t>: </a:t>
            </a:r>
            <a:r>
              <a:rPr lang="en-US" sz="1100" dirty="0">
                <a:solidFill>
                  <a:schemeClr val="bg1"/>
                </a:solidFill>
              </a:rPr>
              <a:t>The</a:t>
            </a:r>
            <a:r>
              <a:rPr lang="en-US" sz="1100" b="1" dirty="0">
                <a:solidFill>
                  <a:schemeClr val="bg1"/>
                </a:solidFill>
              </a:rPr>
              <a:t> </a:t>
            </a:r>
            <a:r>
              <a:rPr lang="en-US" sz="1100" dirty="0">
                <a:solidFill>
                  <a:schemeClr val="bg1"/>
                </a:solidFill>
              </a:rPr>
              <a:t>Audit-team fill out in a cloud based solution (owner is banana analytics) the necessary needed data for the audit and send this to </a:t>
            </a:r>
            <a:r>
              <a:rPr lang="de-CH" sz="1100" dirty="0" err="1">
                <a:solidFill>
                  <a:schemeClr val="bg1"/>
                </a:solidFill>
              </a:rPr>
              <a:t>Banana</a:t>
            </a:r>
            <a:r>
              <a:rPr lang="de-CH" sz="1100" dirty="0">
                <a:solidFill>
                  <a:schemeClr val="bg1"/>
                </a:solidFill>
              </a:rPr>
              <a:t> Analytics</a:t>
            </a:r>
            <a:endParaRPr lang="de-DE" sz="1100" dirty="0">
              <a:solidFill>
                <a:schemeClr val="bg1"/>
              </a:solidFill>
            </a:endParaRPr>
          </a:p>
          <a:p>
            <a:endParaRPr lang="en-US" sz="2800" dirty="0">
              <a:solidFill>
                <a:schemeClr val="bg1"/>
              </a:solidFill>
            </a:endParaRPr>
          </a:p>
        </p:txBody>
      </p:sp>
      <p:sp>
        <p:nvSpPr>
          <p:cNvPr id="17" name="Textfeld 16">
            <a:extLst>
              <a:ext uri="{FF2B5EF4-FFF2-40B4-BE49-F238E27FC236}">
                <a16:creationId xmlns:a16="http://schemas.microsoft.com/office/drawing/2014/main" id="{DD0E344E-4A8B-4FAC-935D-A5F25BB35022}"/>
              </a:ext>
            </a:extLst>
          </p:cNvPr>
          <p:cNvSpPr txBox="1"/>
          <p:nvPr/>
        </p:nvSpPr>
        <p:spPr>
          <a:xfrm>
            <a:off x="3512088" y="3429000"/>
            <a:ext cx="3381976" cy="1785104"/>
          </a:xfrm>
          <a:prstGeom prst="rect">
            <a:avLst/>
          </a:prstGeom>
          <a:solidFill>
            <a:srgbClr val="00B050"/>
          </a:solidFill>
        </p:spPr>
        <p:txBody>
          <a:bodyPr wrap="square" rtlCol="0">
            <a:spAutoFit/>
          </a:bodyPr>
          <a:lstStyle/>
          <a:p>
            <a:r>
              <a:rPr lang="en-US" sz="1100" b="1" u="sng" dirty="0">
                <a:solidFill>
                  <a:schemeClr val="bg1"/>
                </a:solidFill>
              </a:rPr>
              <a:t>Data extraction and data upload </a:t>
            </a:r>
          </a:p>
          <a:p>
            <a:r>
              <a:rPr lang="de-CH" sz="1100" b="1" dirty="0">
                <a:solidFill>
                  <a:schemeClr val="bg1"/>
                </a:solidFill>
              </a:rPr>
              <a:t>Description</a:t>
            </a:r>
            <a:r>
              <a:rPr lang="de-CH" sz="1100" dirty="0">
                <a:solidFill>
                  <a:schemeClr val="bg1"/>
                </a:solidFill>
              </a:rPr>
              <a:t>: After </a:t>
            </a:r>
            <a:r>
              <a:rPr lang="de-CH" sz="1100" dirty="0" err="1">
                <a:solidFill>
                  <a:schemeClr val="bg1"/>
                </a:solidFill>
              </a:rPr>
              <a:t>receipt</a:t>
            </a:r>
            <a:r>
              <a:rPr lang="de-CH" sz="1100" dirty="0">
                <a:solidFill>
                  <a:schemeClr val="bg1"/>
                </a:solidFill>
              </a:rPr>
              <a:t> </a:t>
            </a:r>
            <a:r>
              <a:rPr lang="de-CH" sz="1100" dirty="0" err="1">
                <a:solidFill>
                  <a:schemeClr val="bg1"/>
                </a:solidFill>
              </a:rPr>
              <a:t>the</a:t>
            </a:r>
            <a:r>
              <a:rPr lang="de-CH" sz="1100" dirty="0">
                <a:solidFill>
                  <a:schemeClr val="bg1"/>
                </a:solidFill>
              </a:rPr>
              <a:t> </a:t>
            </a:r>
            <a:r>
              <a:rPr lang="en-US" sz="1100" dirty="0">
                <a:solidFill>
                  <a:schemeClr val="bg1"/>
                </a:solidFill>
              </a:rPr>
              <a:t>inquiry for data upload via email, t</a:t>
            </a:r>
            <a:r>
              <a:rPr lang="de-CH" sz="1100" dirty="0">
                <a:solidFill>
                  <a:schemeClr val="bg1"/>
                </a:solidFill>
              </a:rPr>
              <a:t>he audit-team </a:t>
            </a:r>
            <a:r>
              <a:rPr lang="de-CH" sz="1100" dirty="0" err="1">
                <a:solidFill>
                  <a:schemeClr val="bg1"/>
                </a:solidFill>
              </a:rPr>
              <a:t>upload</a:t>
            </a:r>
            <a:r>
              <a:rPr lang="de-CH" sz="1100" dirty="0">
                <a:solidFill>
                  <a:schemeClr val="bg1"/>
                </a:solidFill>
              </a:rPr>
              <a:t> </a:t>
            </a:r>
            <a:r>
              <a:rPr lang="de-CH" sz="1100" dirty="0" err="1">
                <a:solidFill>
                  <a:schemeClr val="bg1"/>
                </a:solidFill>
              </a:rPr>
              <a:t>the</a:t>
            </a:r>
            <a:r>
              <a:rPr lang="de-CH" sz="1100" dirty="0">
                <a:solidFill>
                  <a:schemeClr val="bg1"/>
                </a:solidFill>
              </a:rPr>
              <a:t> </a:t>
            </a:r>
            <a:r>
              <a:rPr lang="de-CH" sz="1100" dirty="0" err="1">
                <a:solidFill>
                  <a:schemeClr val="bg1"/>
                </a:solidFill>
              </a:rPr>
              <a:t>data</a:t>
            </a:r>
            <a:r>
              <a:rPr lang="de-CH" sz="1100" dirty="0">
                <a:solidFill>
                  <a:schemeClr val="bg1"/>
                </a:solidFill>
              </a:rPr>
              <a:t> in </a:t>
            </a:r>
            <a:r>
              <a:rPr lang="de-CH" sz="1100" dirty="0" err="1">
                <a:solidFill>
                  <a:schemeClr val="bg1"/>
                </a:solidFill>
              </a:rPr>
              <a:t>cloud</a:t>
            </a:r>
            <a:r>
              <a:rPr lang="de-CH" sz="1100" dirty="0">
                <a:solidFill>
                  <a:schemeClr val="bg1"/>
                </a:solidFill>
              </a:rPr>
              <a:t> </a:t>
            </a:r>
            <a:r>
              <a:rPr lang="de-CH" sz="1100" dirty="0" err="1">
                <a:solidFill>
                  <a:schemeClr val="bg1"/>
                </a:solidFill>
              </a:rPr>
              <a:t>based</a:t>
            </a:r>
            <a:r>
              <a:rPr lang="de-CH" sz="1100" dirty="0">
                <a:solidFill>
                  <a:schemeClr val="bg1"/>
                </a:solidFill>
              </a:rPr>
              <a:t> </a:t>
            </a:r>
            <a:r>
              <a:rPr lang="de-CH" sz="1100" dirty="0" err="1">
                <a:solidFill>
                  <a:schemeClr val="bg1"/>
                </a:solidFill>
              </a:rPr>
              <a:t>solution</a:t>
            </a:r>
            <a:r>
              <a:rPr lang="de-CH" sz="1100" dirty="0">
                <a:solidFill>
                  <a:schemeClr val="bg1"/>
                </a:solidFill>
              </a:rPr>
              <a:t> </a:t>
            </a:r>
            <a:r>
              <a:rPr lang="de-CH" sz="1100" dirty="0" err="1">
                <a:solidFill>
                  <a:schemeClr val="bg1"/>
                </a:solidFill>
              </a:rPr>
              <a:t>of</a:t>
            </a:r>
            <a:r>
              <a:rPr lang="de-CH" sz="1100" dirty="0">
                <a:solidFill>
                  <a:schemeClr val="bg1"/>
                </a:solidFill>
              </a:rPr>
              <a:t> </a:t>
            </a:r>
            <a:r>
              <a:rPr lang="de-CH" sz="1100" dirty="0" err="1">
                <a:solidFill>
                  <a:schemeClr val="bg1"/>
                </a:solidFill>
              </a:rPr>
              <a:t>Banana</a:t>
            </a:r>
            <a:r>
              <a:rPr lang="de-CH" sz="1100" dirty="0">
                <a:solidFill>
                  <a:schemeClr val="bg1"/>
                </a:solidFill>
              </a:rPr>
              <a:t> Analytics. The r</a:t>
            </a:r>
            <a:r>
              <a:rPr lang="en-US" sz="1100" dirty="0" err="1">
                <a:solidFill>
                  <a:schemeClr val="bg1"/>
                </a:solidFill>
              </a:rPr>
              <a:t>eason</a:t>
            </a:r>
            <a:r>
              <a:rPr lang="en-US" sz="1100" dirty="0">
                <a:solidFill>
                  <a:schemeClr val="bg1"/>
                </a:solidFill>
              </a:rPr>
              <a:t> for need of a human intervention is a variety in the extracted data requires a converter library</a:t>
            </a:r>
            <a:r>
              <a:rPr lang="de-CH" sz="1100" dirty="0">
                <a:solidFill>
                  <a:schemeClr val="bg1"/>
                </a:solidFill>
              </a:rPr>
              <a:t> in </a:t>
            </a:r>
            <a:r>
              <a:rPr lang="de-CH" sz="1100" dirty="0" err="1">
                <a:solidFill>
                  <a:schemeClr val="bg1"/>
                </a:solidFill>
              </a:rPr>
              <a:t>this</a:t>
            </a:r>
            <a:r>
              <a:rPr lang="de-CH" sz="1100" dirty="0">
                <a:solidFill>
                  <a:schemeClr val="bg1"/>
                </a:solidFill>
              </a:rPr>
              <a:t> </a:t>
            </a:r>
            <a:r>
              <a:rPr lang="de-CH" sz="1100" dirty="0" err="1">
                <a:solidFill>
                  <a:schemeClr val="bg1"/>
                </a:solidFill>
              </a:rPr>
              <a:t>step</a:t>
            </a:r>
            <a:r>
              <a:rPr lang="de-CH" sz="1100" dirty="0">
                <a:solidFill>
                  <a:schemeClr val="bg1"/>
                </a:solidFill>
              </a:rPr>
              <a:t>. </a:t>
            </a:r>
            <a:endParaRPr lang="en-US" sz="1100" dirty="0">
              <a:solidFill>
                <a:schemeClr val="bg1"/>
              </a:solidFill>
            </a:endParaRPr>
          </a:p>
          <a:p>
            <a:endParaRPr lang="de-CH" sz="1100" dirty="0"/>
          </a:p>
          <a:p>
            <a:endParaRPr lang="de-CH" sz="1100" dirty="0"/>
          </a:p>
          <a:p>
            <a:endParaRPr lang="en-US" sz="1100" dirty="0"/>
          </a:p>
        </p:txBody>
      </p:sp>
      <p:sp>
        <p:nvSpPr>
          <p:cNvPr id="18" name="Textfeld 17">
            <a:extLst>
              <a:ext uri="{FF2B5EF4-FFF2-40B4-BE49-F238E27FC236}">
                <a16:creationId xmlns:a16="http://schemas.microsoft.com/office/drawing/2014/main" id="{25BE839A-88BF-43DF-9697-5B5758B2DEFF}"/>
              </a:ext>
            </a:extLst>
          </p:cNvPr>
          <p:cNvSpPr txBox="1"/>
          <p:nvPr/>
        </p:nvSpPr>
        <p:spPr>
          <a:xfrm>
            <a:off x="6586286" y="4078687"/>
            <a:ext cx="461665" cy="1216697"/>
          </a:xfrm>
          <a:prstGeom prst="rect">
            <a:avLst/>
          </a:prstGeom>
          <a:noFill/>
        </p:spPr>
        <p:txBody>
          <a:bodyPr vert="vert270" wrap="square" rtlCol="0">
            <a:spAutoFit/>
          </a:bodyPr>
          <a:lstStyle/>
          <a:p>
            <a:pPr algn="ctr"/>
            <a:r>
              <a:rPr lang="de-DE" sz="900" b="1" dirty="0">
                <a:solidFill>
                  <a:schemeClr val="bg1"/>
                </a:solidFill>
                <a:highlight>
                  <a:srgbClr val="FFFF00"/>
                </a:highlight>
                <a:latin typeface="Arial" panose="020B0604020202020204" pitchFamily="34" charset="0"/>
                <a:cs typeface="Arial" panose="020B0604020202020204" pitchFamily="34" charset="0"/>
              </a:rPr>
              <a:t>Very </a:t>
            </a:r>
            <a:r>
              <a:rPr lang="de-DE" sz="900" b="1" dirty="0" err="1">
                <a:solidFill>
                  <a:schemeClr val="bg1"/>
                </a:solidFill>
                <a:highlight>
                  <a:srgbClr val="FFFF00"/>
                </a:highlight>
                <a:latin typeface="Arial" panose="020B0604020202020204" pitchFamily="34" charset="0"/>
                <a:cs typeface="Arial" panose="020B0604020202020204" pitchFamily="34" charset="0"/>
              </a:rPr>
              <a:t>Gratifying</a:t>
            </a:r>
            <a:endParaRPr lang="de-DE" sz="900" b="1" dirty="0">
              <a:solidFill>
                <a:schemeClr val="bg1"/>
              </a:solidFill>
              <a:highlight>
                <a:srgbClr val="FFFF00"/>
              </a:highlight>
              <a:latin typeface="Arial" panose="020B0604020202020204" pitchFamily="34" charset="0"/>
              <a:cs typeface="Arial" panose="020B0604020202020204" pitchFamily="34" charset="0"/>
            </a:endParaRPr>
          </a:p>
          <a:p>
            <a:pPr algn="ctr"/>
            <a:endParaRPr lang="de-DE" sz="900" b="1" dirty="0">
              <a:solidFill>
                <a:schemeClr val="bg1"/>
              </a:solidFill>
              <a:highlight>
                <a:srgbClr val="FFFF00"/>
              </a:highlight>
              <a:latin typeface="Arial" panose="020B0604020202020204" pitchFamily="34" charset="0"/>
              <a:cs typeface="Arial" panose="020B0604020202020204" pitchFamily="34" charset="0"/>
            </a:endParaRPr>
          </a:p>
        </p:txBody>
      </p:sp>
      <p:sp>
        <p:nvSpPr>
          <p:cNvPr id="19" name="Textfeld 18">
            <a:extLst>
              <a:ext uri="{FF2B5EF4-FFF2-40B4-BE49-F238E27FC236}">
                <a16:creationId xmlns:a16="http://schemas.microsoft.com/office/drawing/2014/main" id="{F154A138-A898-4AD7-BB2F-25C5F4D30E48}"/>
              </a:ext>
            </a:extLst>
          </p:cNvPr>
          <p:cNvSpPr txBox="1"/>
          <p:nvPr/>
        </p:nvSpPr>
        <p:spPr>
          <a:xfrm>
            <a:off x="2145310" y="3237925"/>
            <a:ext cx="323165" cy="1216697"/>
          </a:xfrm>
          <a:prstGeom prst="rect">
            <a:avLst/>
          </a:prstGeom>
          <a:noFill/>
        </p:spPr>
        <p:txBody>
          <a:bodyPr vert="vert270" wrap="square" rtlCol="0">
            <a:spAutoFit/>
          </a:bodyPr>
          <a:lstStyle/>
          <a:p>
            <a:pPr algn="ctr"/>
            <a:r>
              <a:rPr lang="de-DE" sz="900" b="1" dirty="0">
                <a:solidFill>
                  <a:schemeClr val="bg1"/>
                </a:solidFill>
                <a:highlight>
                  <a:srgbClr val="FFFF00"/>
                </a:highlight>
                <a:latin typeface="Arial" panose="020B0604020202020204" pitchFamily="34" charset="0"/>
                <a:cs typeface="Arial" panose="020B0604020202020204" pitchFamily="34" charset="0"/>
              </a:rPr>
              <a:t>Neutral</a:t>
            </a:r>
          </a:p>
        </p:txBody>
      </p:sp>
      <p:sp>
        <p:nvSpPr>
          <p:cNvPr id="22" name="Textfeld 21">
            <a:extLst>
              <a:ext uri="{FF2B5EF4-FFF2-40B4-BE49-F238E27FC236}">
                <a16:creationId xmlns:a16="http://schemas.microsoft.com/office/drawing/2014/main" id="{232B1BCA-D156-4728-B97B-8C9CE1AF45C8}"/>
              </a:ext>
            </a:extLst>
          </p:cNvPr>
          <p:cNvSpPr txBox="1"/>
          <p:nvPr/>
        </p:nvSpPr>
        <p:spPr>
          <a:xfrm>
            <a:off x="7880062" y="2170963"/>
            <a:ext cx="3794259" cy="1677382"/>
          </a:xfrm>
          <a:prstGeom prst="rect">
            <a:avLst/>
          </a:prstGeom>
          <a:solidFill>
            <a:srgbClr val="92D050"/>
          </a:solidFill>
        </p:spPr>
        <p:txBody>
          <a:bodyPr wrap="square" rtlCol="0">
            <a:spAutoFit/>
          </a:bodyPr>
          <a:lstStyle/>
          <a:p>
            <a:r>
              <a:rPr lang="en-US" sz="1100" b="1" u="sng" dirty="0">
                <a:solidFill>
                  <a:schemeClr val="bg1"/>
                </a:solidFill>
              </a:rPr>
              <a:t>Meta data completion and data upload  </a:t>
            </a:r>
          </a:p>
          <a:p>
            <a:r>
              <a:rPr lang="de-CH" sz="1100" b="1" dirty="0">
                <a:solidFill>
                  <a:schemeClr val="bg1"/>
                </a:solidFill>
              </a:rPr>
              <a:t>Description</a:t>
            </a:r>
            <a:r>
              <a:rPr lang="de-CH" sz="1100" dirty="0">
                <a:solidFill>
                  <a:schemeClr val="bg1"/>
                </a:solidFill>
              </a:rPr>
              <a:t>: After </a:t>
            </a:r>
            <a:r>
              <a:rPr lang="de-CH" sz="1100" dirty="0" err="1">
                <a:solidFill>
                  <a:schemeClr val="bg1"/>
                </a:solidFill>
              </a:rPr>
              <a:t>receipt</a:t>
            </a:r>
            <a:r>
              <a:rPr lang="de-CH" sz="1100" dirty="0">
                <a:solidFill>
                  <a:schemeClr val="bg1"/>
                </a:solidFill>
              </a:rPr>
              <a:t> </a:t>
            </a:r>
            <a:r>
              <a:rPr lang="de-CH" sz="1100" dirty="0" err="1">
                <a:solidFill>
                  <a:schemeClr val="bg1"/>
                </a:solidFill>
              </a:rPr>
              <a:t>the</a:t>
            </a:r>
            <a:r>
              <a:rPr lang="de-CH" sz="1100" dirty="0">
                <a:solidFill>
                  <a:schemeClr val="bg1"/>
                </a:solidFill>
              </a:rPr>
              <a:t> </a:t>
            </a:r>
            <a:r>
              <a:rPr lang="en-US" sz="1100" dirty="0">
                <a:solidFill>
                  <a:schemeClr val="bg1"/>
                </a:solidFill>
              </a:rPr>
              <a:t>inquiry for data upload via email, </a:t>
            </a:r>
            <a:r>
              <a:rPr lang="de-CH" sz="1100" dirty="0" err="1">
                <a:solidFill>
                  <a:schemeClr val="bg1"/>
                </a:solidFill>
              </a:rPr>
              <a:t>the</a:t>
            </a:r>
            <a:r>
              <a:rPr lang="de-CH" sz="1100" dirty="0">
                <a:solidFill>
                  <a:schemeClr val="bg1"/>
                </a:solidFill>
              </a:rPr>
              <a:t> </a:t>
            </a:r>
            <a:r>
              <a:rPr lang="de-CH" sz="1100" dirty="0" err="1">
                <a:solidFill>
                  <a:schemeClr val="bg1"/>
                </a:solidFill>
              </a:rPr>
              <a:t>meta</a:t>
            </a:r>
            <a:r>
              <a:rPr lang="de-CH" sz="1100" dirty="0">
                <a:solidFill>
                  <a:schemeClr val="bg1"/>
                </a:solidFill>
              </a:rPr>
              <a:t> </a:t>
            </a:r>
            <a:r>
              <a:rPr lang="de-CH" sz="1100" dirty="0" err="1">
                <a:solidFill>
                  <a:schemeClr val="bg1"/>
                </a:solidFill>
              </a:rPr>
              <a:t>data</a:t>
            </a:r>
            <a:r>
              <a:rPr lang="de-CH" sz="1100" dirty="0">
                <a:solidFill>
                  <a:schemeClr val="bg1"/>
                </a:solidFill>
              </a:rPr>
              <a:t> </a:t>
            </a:r>
            <a:r>
              <a:rPr lang="de-CH" sz="1100" dirty="0" err="1">
                <a:solidFill>
                  <a:schemeClr val="bg1"/>
                </a:solidFill>
              </a:rPr>
              <a:t>completion</a:t>
            </a:r>
            <a:r>
              <a:rPr lang="de-CH" sz="1100" dirty="0">
                <a:solidFill>
                  <a:schemeClr val="bg1"/>
                </a:solidFill>
              </a:rPr>
              <a:t>, </a:t>
            </a:r>
            <a:r>
              <a:rPr lang="de-CH" sz="1100" dirty="0" err="1">
                <a:solidFill>
                  <a:schemeClr val="bg1"/>
                </a:solidFill>
              </a:rPr>
              <a:t>the</a:t>
            </a:r>
            <a:r>
              <a:rPr lang="de-CH" sz="1100" dirty="0">
                <a:solidFill>
                  <a:schemeClr val="bg1"/>
                </a:solidFill>
              </a:rPr>
              <a:t> audit-team </a:t>
            </a:r>
            <a:r>
              <a:rPr lang="de-CH" sz="1100" dirty="0" err="1">
                <a:solidFill>
                  <a:schemeClr val="bg1"/>
                </a:solidFill>
              </a:rPr>
              <a:t>upload</a:t>
            </a:r>
            <a:r>
              <a:rPr lang="de-CH" sz="1100" dirty="0">
                <a:solidFill>
                  <a:schemeClr val="bg1"/>
                </a:solidFill>
              </a:rPr>
              <a:t> </a:t>
            </a:r>
            <a:r>
              <a:rPr lang="de-CH" sz="1100" dirty="0" err="1">
                <a:solidFill>
                  <a:schemeClr val="bg1"/>
                </a:solidFill>
              </a:rPr>
              <a:t>the</a:t>
            </a:r>
            <a:r>
              <a:rPr lang="de-CH" sz="1100" dirty="0">
                <a:solidFill>
                  <a:schemeClr val="bg1"/>
                </a:solidFill>
              </a:rPr>
              <a:t> </a:t>
            </a:r>
            <a:r>
              <a:rPr lang="de-CH" sz="1100" dirty="0" err="1">
                <a:solidFill>
                  <a:schemeClr val="bg1"/>
                </a:solidFill>
              </a:rPr>
              <a:t>data</a:t>
            </a:r>
            <a:r>
              <a:rPr lang="de-CH" sz="1100" dirty="0">
                <a:solidFill>
                  <a:schemeClr val="bg1"/>
                </a:solidFill>
              </a:rPr>
              <a:t> in </a:t>
            </a:r>
            <a:r>
              <a:rPr lang="de-CH" sz="1100" dirty="0" err="1">
                <a:solidFill>
                  <a:schemeClr val="bg1"/>
                </a:solidFill>
              </a:rPr>
              <a:t>cloud</a:t>
            </a:r>
            <a:r>
              <a:rPr lang="de-CH" sz="1100" dirty="0">
                <a:solidFill>
                  <a:schemeClr val="bg1"/>
                </a:solidFill>
              </a:rPr>
              <a:t> </a:t>
            </a:r>
            <a:r>
              <a:rPr lang="de-CH" sz="1100" dirty="0" err="1">
                <a:solidFill>
                  <a:schemeClr val="bg1"/>
                </a:solidFill>
              </a:rPr>
              <a:t>based</a:t>
            </a:r>
            <a:r>
              <a:rPr lang="de-CH" sz="1100" dirty="0">
                <a:solidFill>
                  <a:schemeClr val="bg1"/>
                </a:solidFill>
              </a:rPr>
              <a:t> </a:t>
            </a:r>
            <a:r>
              <a:rPr lang="de-CH" sz="1100" dirty="0" err="1">
                <a:solidFill>
                  <a:schemeClr val="bg1"/>
                </a:solidFill>
              </a:rPr>
              <a:t>solution</a:t>
            </a:r>
            <a:r>
              <a:rPr lang="de-CH" sz="1100" dirty="0">
                <a:solidFill>
                  <a:schemeClr val="bg1"/>
                </a:solidFill>
              </a:rPr>
              <a:t> </a:t>
            </a:r>
            <a:r>
              <a:rPr lang="de-CH" sz="1100" dirty="0" err="1">
                <a:solidFill>
                  <a:schemeClr val="bg1"/>
                </a:solidFill>
              </a:rPr>
              <a:t>of</a:t>
            </a:r>
            <a:r>
              <a:rPr lang="de-CH" sz="1100" dirty="0">
                <a:solidFill>
                  <a:schemeClr val="bg1"/>
                </a:solidFill>
              </a:rPr>
              <a:t> </a:t>
            </a:r>
            <a:r>
              <a:rPr lang="de-CH" sz="1100" dirty="0" err="1">
                <a:solidFill>
                  <a:schemeClr val="bg1"/>
                </a:solidFill>
              </a:rPr>
              <a:t>Banana</a:t>
            </a:r>
            <a:r>
              <a:rPr lang="de-CH" sz="1100" dirty="0">
                <a:solidFill>
                  <a:schemeClr val="bg1"/>
                </a:solidFill>
              </a:rPr>
              <a:t> Analytics</a:t>
            </a:r>
            <a:endParaRPr lang="en-US" sz="1100" dirty="0">
              <a:solidFill>
                <a:schemeClr val="bg1"/>
              </a:solidFill>
            </a:endParaRPr>
          </a:p>
          <a:p>
            <a:endParaRPr lang="de-DE" sz="2000" dirty="0"/>
          </a:p>
          <a:p>
            <a:endParaRPr lang="en-US" sz="2800" dirty="0"/>
          </a:p>
        </p:txBody>
      </p:sp>
      <p:sp>
        <p:nvSpPr>
          <p:cNvPr id="23" name="Textfeld 22">
            <a:extLst>
              <a:ext uri="{FF2B5EF4-FFF2-40B4-BE49-F238E27FC236}">
                <a16:creationId xmlns:a16="http://schemas.microsoft.com/office/drawing/2014/main" id="{9D19FAC4-EED9-41F4-B3AB-E77161921826}"/>
              </a:ext>
            </a:extLst>
          </p:cNvPr>
          <p:cNvSpPr txBox="1"/>
          <p:nvPr/>
        </p:nvSpPr>
        <p:spPr>
          <a:xfrm>
            <a:off x="11366544" y="2816664"/>
            <a:ext cx="323165" cy="1216697"/>
          </a:xfrm>
          <a:prstGeom prst="rect">
            <a:avLst/>
          </a:prstGeom>
          <a:noFill/>
        </p:spPr>
        <p:txBody>
          <a:bodyPr vert="vert270" wrap="square" rtlCol="0">
            <a:spAutoFit/>
          </a:bodyPr>
          <a:lstStyle/>
          <a:p>
            <a:pPr algn="ctr"/>
            <a:r>
              <a:rPr lang="de-DE" sz="900" b="1" dirty="0" err="1">
                <a:solidFill>
                  <a:schemeClr val="bg1"/>
                </a:solidFill>
                <a:highlight>
                  <a:srgbClr val="FFFF00"/>
                </a:highlight>
                <a:latin typeface="Arial" panose="020B0604020202020204" pitchFamily="34" charset="0"/>
                <a:cs typeface="Arial" panose="020B0604020202020204" pitchFamily="34" charset="0"/>
              </a:rPr>
              <a:t>Satisfy</a:t>
            </a:r>
            <a:endParaRPr lang="de-DE" sz="900" b="1" dirty="0">
              <a:solidFill>
                <a:schemeClr val="bg1"/>
              </a:solidFill>
              <a:highlight>
                <a:srgbClr val="FFFF00"/>
              </a:highligh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96199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CF2B0030-D79A-CF41-A999-769857AFEB2F}"/>
              </a:ext>
            </a:extLst>
          </p:cNvPr>
          <p:cNvSpPr>
            <a:spLocks noGrp="1"/>
          </p:cNvSpPr>
          <p:nvPr>
            <p:ph type="title"/>
          </p:nvPr>
        </p:nvSpPr>
        <p:spPr>
          <a:xfrm>
            <a:off x="724853" y="157480"/>
            <a:ext cx="9905998" cy="904240"/>
          </a:xfrm>
        </p:spPr>
        <p:txBody>
          <a:bodyPr>
            <a:normAutofit/>
          </a:bodyPr>
          <a:lstStyle/>
          <a:p>
            <a:pPr algn="ctr"/>
            <a:r>
              <a:rPr lang="de-DE" dirty="0">
                <a:solidFill>
                  <a:schemeClr val="accent1"/>
                </a:solidFill>
              </a:rPr>
              <a:t>Business </a:t>
            </a:r>
            <a:r>
              <a:rPr lang="de-DE" dirty="0" err="1">
                <a:solidFill>
                  <a:schemeClr val="accent1"/>
                </a:solidFill>
              </a:rPr>
              <a:t>idea</a:t>
            </a:r>
            <a:r>
              <a:rPr lang="de-DE" dirty="0">
                <a:solidFill>
                  <a:schemeClr val="accent1"/>
                </a:solidFill>
              </a:rPr>
              <a:t> </a:t>
            </a:r>
          </a:p>
        </p:txBody>
      </p:sp>
      <p:sp>
        <p:nvSpPr>
          <p:cNvPr id="3" name="Inhaltsplatzhalter 2">
            <a:extLst>
              <a:ext uri="{FF2B5EF4-FFF2-40B4-BE49-F238E27FC236}">
                <a16:creationId xmlns:a16="http://schemas.microsoft.com/office/drawing/2014/main" id="{8CB10B93-6DB6-824C-B0C0-3480FB6BE8A7}"/>
              </a:ext>
            </a:extLst>
          </p:cNvPr>
          <p:cNvSpPr>
            <a:spLocks noGrp="1"/>
          </p:cNvSpPr>
          <p:nvPr>
            <p:ph idx="1"/>
          </p:nvPr>
        </p:nvSpPr>
        <p:spPr>
          <a:xfrm>
            <a:off x="257492" y="2666999"/>
            <a:ext cx="11487467" cy="4191001"/>
          </a:xfrm>
        </p:spPr>
        <p:txBody>
          <a:bodyPr>
            <a:normAutofit/>
          </a:bodyPr>
          <a:lstStyle/>
          <a:p>
            <a:pPr>
              <a:lnSpc>
                <a:spcPct val="90000"/>
              </a:lnSpc>
            </a:pPr>
            <a:r>
              <a:rPr lang="en-US" sz="1900" b="1" dirty="0"/>
              <a:t>The digitization of business processes, also in the audit business area</a:t>
            </a:r>
            <a:r>
              <a:rPr lang="en-US" sz="1900" dirty="0"/>
              <a:t>, brings with it many new challenges and opportunities. The current audit approach and audit processing, e.g. through the use of standard structures, document checks and invoice-specific requirements, are very work-intensive and almost inefficient. </a:t>
            </a:r>
            <a:r>
              <a:rPr lang="en-US" sz="1900" b="1" dirty="0"/>
              <a:t>In order to achieve the necessary complex regulations both from the point of view of the audit team and for the company to be audited, new support technologies are necessary for an efficient audit process. </a:t>
            </a:r>
          </a:p>
          <a:p>
            <a:pPr>
              <a:lnSpc>
                <a:spcPct val="90000"/>
              </a:lnSpc>
            </a:pPr>
            <a:r>
              <a:rPr lang="en-US" sz="1900" dirty="0"/>
              <a:t>To meet the necessary regular requirements, Banana Analytics offers the right solution for this requirement with new technology for the audit process. </a:t>
            </a:r>
            <a:r>
              <a:rPr lang="en-US" sz="1900" b="1" dirty="0"/>
              <a:t>Banana Analytics has bundled the data preparation requirements and implemented a tool to prepare the data more efficiently for the audits. </a:t>
            </a:r>
          </a:p>
          <a:p>
            <a:pPr>
              <a:lnSpc>
                <a:spcPct val="90000"/>
              </a:lnSpc>
            </a:pPr>
            <a:r>
              <a:rPr lang="en-US" sz="1900" b="1" dirty="0"/>
              <a:t>Banana Analytics' simple and useful solution controls </a:t>
            </a:r>
            <a:r>
              <a:rPr lang="en-US" sz="1900" dirty="0"/>
              <a:t>all the steps through the data analysis process. As a result, most of the manual steps can be automated. The solution allows the use of a mobile analysis solution or the installation directly on the client, without data loss. </a:t>
            </a:r>
          </a:p>
          <a:p>
            <a:pPr>
              <a:lnSpc>
                <a:spcPct val="90000"/>
              </a:lnSpc>
            </a:pPr>
            <a:endParaRPr lang="de-DE" sz="1600" dirty="0"/>
          </a:p>
        </p:txBody>
      </p:sp>
    </p:spTree>
    <p:extLst>
      <p:ext uri="{BB962C8B-B14F-4D97-AF65-F5344CB8AC3E}">
        <p14:creationId xmlns:p14="http://schemas.microsoft.com/office/powerpoint/2010/main" val="37340048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tz">
  <a:themeElements>
    <a:clrScheme name="Gelb">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Netz">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Netz">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782</Words>
  <Application>Microsoft Office PowerPoint</Application>
  <PresentationFormat>Breitbild</PresentationFormat>
  <Paragraphs>69</Paragraphs>
  <Slides>12</Slides>
  <Notes>5</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12</vt:i4>
      </vt:variant>
    </vt:vector>
  </HeadingPairs>
  <TitlesOfParts>
    <vt:vector size="16" baseType="lpstr">
      <vt:lpstr>Arial</vt:lpstr>
      <vt:lpstr>Calibri</vt:lpstr>
      <vt:lpstr>Century Gothic</vt:lpstr>
      <vt:lpstr>Netz</vt:lpstr>
      <vt:lpstr>PowerPoint-Präsentation</vt:lpstr>
      <vt:lpstr>Project team </vt:lpstr>
      <vt:lpstr>PowerPoint-Präsentation</vt:lpstr>
      <vt:lpstr>Problem (david)</vt:lpstr>
      <vt:lpstr>Customer Journey As-is</vt:lpstr>
      <vt:lpstr>As-is</vt:lpstr>
      <vt:lpstr>Solution (Anton)</vt:lpstr>
      <vt:lpstr>Customer Journey with our solution</vt:lpstr>
      <vt:lpstr>Business idea </vt:lpstr>
      <vt:lpstr>Who is involved in the autit process?</vt:lpstr>
      <vt:lpstr>Live demo</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Felix Schenker</dc:creator>
  <cp:lastModifiedBy>Felix Schenker</cp:lastModifiedBy>
  <cp:revision>8</cp:revision>
  <dcterms:created xsi:type="dcterms:W3CDTF">2019-05-16T10:15:13Z</dcterms:created>
  <dcterms:modified xsi:type="dcterms:W3CDTF">2019-05-16T10:26:24Z</dcterms:modified>
</cp:coreProperties>
</file>